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750" r:id="rId5"/>
    <p:sldId id="698" r:id="rId6"/>
    <p:sldId id="483" r:id="rId7"/>
    <p:sldId id="535" r:id="rId8"/>
    <p:sldId id="758" r:id="rId9"/>
    <p:sldId id="519" r:id="rId10"/>
    <p:sldId id="752" r:id="rId11"/>
    <p:sldId id="753" r:id="rId12"/>
    <p:sldId id="754" r:id="rId13"/>
    <p:sldId id="755" r:id="rId14"/>
    <p:sldId id="756" r:id="rId15"/>
    <p:sldId id="759" r:id="rId16"/>
    <p:sldId id="757" r:id="rId17"/>
    <p:sldId id="751" r:id="rId18"/>
    <p:sldId id="504" r:id="rId19"/>
    <p:sldId id="51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id="{192F3A9C-E4D8-E34B-B61C-F1D55F3DFCDF}">
          <p14:sldIdLst>
            <p14:sldId id="750"/>
            <p14:sldId id="698"/>
          </p14:sldIdLst>
        </p14:section>
        <p14:section name="Presentation" id="{35291487-3D95-9D4A-953C-C41102D9EB29}">
          <p14:sldIdLst>
            <p14:sldId id="483"/>
            <p14:sldId id="535"/>
            <p14:sldId id="758"/>
            <p14:sldId id="519"/>
            <p14:sldId id="752"/>
            <p14:sldId id="753"/>
            <p14:sldId id="754"/>
            <p14:sldId id="755"/>
            <p14:sldId id="756"/>
            <p14:sldId id="759"/>
            <p14:sldId id="757"/>
            <p14:sldId id="751"/>
            <p14:sldId id="504"/>
            <p14:sldId id="5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5F0264-B395-6950-5E01-4C7C2F51F72D}" name="Lisborg, Kathleen" initials="LK" userId="S::klisborg@edc.org::590eb99f-57ae-4d6f-983c-858f5fbb1d02" providerId="AD"/>
  <p188:author id="{F57FFE7F-802D-D9E6-A02C-4132CB364CB5}" name="Thomas-Mckinney, Wykisha" initials="TW" userId="S::wthomas-mckinney@edc.org::4152a9c6-7053-41ce-95cc-ad3b031dc4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coe, Jennifer" initials="RJ" lastIdx="7" clrIdx="0">
    <p:extLst>
      <p:ext uri="{19B8F6BF-5375-455C-9EA6-DF929625EA0E}">
        <p15:presenceInfo xmlns:p15="http://schemas.microsoft.com/office/powerpoint/2012/main" userId="S::jroscoe@edc.org::ad0e345f-20c7-4e3a-83b6-7612909f4592" providerId="AD"/>
      </p:ext>
    </p:extLst>
  </p:cmAuthor>
  <p:cmAuthor id="2" name="Goldstein, Julie" initials="GJ" lastIdx="1" clrIdx="1">
    <p:extLst>
      <p:ext uri="{19B8F6BF-5375-455C-9EA6-DF929625EA0E}">
        <p15:presenceInfo xmlns:p15="http://schemas.microsoft.com/office/powerpoint/2012/main" userId="S::JGoldstein@edc.org::b5f88e0b-e19b-4e28-9a21-be9ca923f931" providerId="AD"/>
      </p:ext>
    </p:extLst>
  </p:cmAuthor>
  <p:cmAuthor id="3" name="Sherman, Teresa" initials="ST" lastIdx="1" clrIdx="2">
    <p:extLst>
      <p:ext uri="{19B8F6BF-5375-455C-9EA6-DF929625EA0E}">
        <p15:presenceInfo xmlns:p15="http://schemas.microsoft.com/office/powerpoint/2012/main" userId="S::TSherman@edc.org::bfb4c112-da4c-4d21-bd8f-2a05f6d37f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505D"/>
    <a:srgbClr val="35AB4E"/>
    <a:srgbClr val="B85784"/>
    <a:srgbClr val="A4B42B"/>
    <a:srgbClr val="108CA6"/>
    <a:srgbClr val="77B45A"/>
    <a:srgbClr val="FDB301"/>
    <a:srgbClr val="0CA88D"/>
    <a:srgbClr val="7769B6"/>
    <a:srgbClr val="101C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ED5288-73A5-44F8-70D6-CA0E2B4C78FB}" v="31" dt="2024-10-01T11:31:49.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77023" autoAdjust="0"/>
  </p:normalViewPr>
  <p:slideViewPr>
    <p:cSldViewPr snapToGrid="0" snapToObjects="1">
      <p:cViewPr varScale="1">
        <p:scale>
          <a:sx n="96" d="100"/>
          <a:sy n="96" d="100"/>
        </p:scale>
        <p:origin x="1720" y="16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1B5515-7A04-544E-BDDE-FB7430688B6B}" type="datetimeFigureOut">
              <a:rPr lang="en-US" smtClean="0"/>
              <a:t>10/1/2024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F3A7C2-AA01-404E-90B0-DEB0A5819425}" type="slidenum">
              <a:rPr lang="en-US" smtClean="0"/>
              <a:t>‹#›</a:t>
            </a:fld>
            <a:endParaRPr lang="en-US"/>
          </a:p>
        </p:txBody>
      </p:sp>
    </p:spTree>
    <p:extLst>
      <p:ext uri="{BB962C8B-B14F-4D97-AF65-F5344CB8AC3E}">
        <p14:creationId xmlns:p14="http://schemas.microsoft.com/office/powerpoint/2010/main" val="938112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A0470-3AAC-AF4E-8B14-EE9BD692B790}"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73C60-877F-3F4D-9B92-2C35666FFDC2}" type="slidenum">
              <a:rPr lang="en-US" smtClean="0"/>
              <a:t>‹#›</a:t>
            </a:fld>
            <a:endParaRPr lang="en-US"/>
          </a:p>
        </p:txBody>
      </p:sp>
    </p:spTree>
    <p:extLst>
      <p:ext uri="{BB962C8B-B14F-4D97-AF65-F5344CB8AC3E}">
        <p14:creationId xmlns:p14="http://schemas.microsoft.com/office/powerpoint/2010/main" val="7743905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zerosuicide.edc.org/resources/resource-database/seven-elements-zero-suicid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vimeo.com/88184481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media/releases/2023/s0810-US-Suicide-Deaths-2022.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97/MLR.0000000000000335"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i.org/10.1176/appi.ajp.159.6.90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1</a:t>
            </a:fld>
            <a:endParaRPr lang="en-US"/>
          </a:p>
        </p:txBody>
      </p:sp>
    </p:spTree>
    <p:extLst>
      <p:ext uri="{BB962C8B-B14F-4D97-AF65-F5344CB8AC3E}">
        <p14:creationId xmlns:p14="http://schemas.microsoft.com/office/powerpoint/2010/main" val="293873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Zero Suicide organization aims for no patient suicide deaths </a:t>
            </a:r>
            <a:r>
              <a:rPr lang="en-US" i="1" dirty="0"/>
              <a:t>and</a:t>
            </a:r>
            <a:r>
              <a:rPr lang="en-US" dirty="0"/>
              <a:t> also prepares for when a patient dies by suicide. Aiming for zero helps us have a certain mindset. If we’re aiming for a certain reduction of suicide deaths that could be interpreted that there is another acceptable number of suicide deaths. Zero is really the only acceptable number. And because we also know that there are many things that contribute to a person’s decision to take their own life we will make sure we have good postvention support for staff after a patient dies by suicide. A big part of Zero Suicide is having a Just Culture which means that when there is an incident or an error we focus on identifying system gaps instead of blaming staff. Also, Zero Suicide includes supporting the wellness of our employees who are doing the hard work of helping people who are at risk of suicide. </a:t>
            </a:r>
          </a:p>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10</a:t>
            </a:fld>
            <a:endParaRPr lang="en-US"/>
          </a:p>
        </p:txBody>
      </p:sp>
    </p:spTree>
    <p:extLst>
      <p:ext uri="{BB962C8B-B14F-4D97-AF65-F5344CB8AC3E}">
        <p14:creationId xmlns:p14="http://schemas.microsoft.com/office/powerpoint/2010/main" val="527373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cornerstone of Zero Suicide is the inclusion of people who have lived experience of suicide attempts or have lost someone to suicide. We want to include the perspective and input of people with lived experience when we develop policies, procedures, and workflows. Their perspective and recommendations will help us develop truly person-centered approaches for patients at risk of suicide. </a:t>
            </a:r>
          </a:p>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11</a:t>
            </a:fld>
            <a:endParaRPr lang="en-US"/>
          </a:p>
        </p:txBody>
      </p:sp>
    </p:spTree>
    <p:extLst>
      <p:ext uri="{BB962C8B-B14F-4D97-AF65-F5344CB8AC3E}">
        <p14:creationId xmlns:p14="http://schemas.microsoft.com/office/powerpoint/2010/main" val="3099696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Zero Suicide isn’t just a training or a screening process. It’s intended to be a journey without a destination. We want to have the mindset and the processes to support the collection, review and use of data to improve the way we care for patients and support employees. We also want to make sure we have fidelity to the Zero Suicide framework and to the interventions and procedures we implement. Zero Suicide is a continuous quality improvement project. It’s not something to implement and move on. </a:t>
            </a:r>
          </a:p>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12</a:t>
            </a:fld>
            <a:endParaRPr lang="en-US"/>
          </a:p>
        </p:txBody>
      </p:sp>
    </p:spTree>
    <p:extLst>
      <p:ext uri="{BB962C8B-B14F-4D97-AF65-F5344CB8AC3E}">
        <p14:creationId xmlns:p14="http://schemas.microsoft.com/office/powerpoint/2010/main" val="963903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Zero Suicide is a framework that is intended to be adaptable to our organization and the populations we serve. It centers cultural appropriate and evidence-based tools and practices. And includes training that doesn’t just focus on knowledge and skills but increases the comfort and confidence as well as the competence of our staff to work with our most at risk patients. </a:t>
            </a:r>
          </a:p>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13</a:t>
            </a:fld>
            <a:endParaRPr lang="en-US"/>
          </a:p>
        </p:txBody>
      </p:sp>
    </p:spTree>
    <p:extLst>
      <p:ext uri="{BB962C8B-B14F-4D97-AF65-F5344CB8AC3E}">
        <p14:creationId xmlns:p14="http://schemas.microsoft.com/office/powerpoint/2010/main" val="393574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 Suicide is a framework that is organized into seven different elements. Here is a video that briefly goes over these elements. </a:t>
            </a:r>
          </a:p>
          <a:p>
            <a:endParaRPr lang="en-US" dirty="0">
              <a:cs typeface="Calibri"/>
            </a:endParaRPr>
          </a:p>
          <a:p>
            <a:r>
              <a:rPr lang="en-US" dirty="0">
                <a:hlinkClick r:id="rId3"/>
              </a:rPr>
              <a:t>https://zerosuicide.edc.org/resources/resource-database/seven-elements-zero-suicide</a:t>
            </a:r>
            <a:r>
              <a:rPr lang="en-US" dirty="0"/>
              <a:t> </a:t>
            </a:r>
          </a:p>
          <a:p>
            <a:endParaRPr lang="en-US" dirty="0">
              <a:cs typeface="Calibri"/>
            </a:endParaRPr>
          </a:p>
          <a:p>
            <a:r>
              <a:rPr lang="en-US" sz="1800" b="0" i="0" u="sng" strike="noStrike" dirty="0">
                <a:solidFill>
                  <a:srgbClr val="0000FF"/>
                </a:solidFill>
                <a:effectLst/>
                <a:latin typeface="Calibri" panose="020F0502020204030204" pitchFamily="34" charset="0"/>
                <a:hlinkClick r:id="rId4"/>
              </a:rPr>
              <a:t>https://vimeo.com/881844818</a:t>
            </a:r>
            <a:r>
              <a:rPr lang="en-US" dirty="0"/>
              <a:t> </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14</a:t>
            </a:fld>
            <a:endParaRPr lang="en-US"/>
          </a:p>
        </p:txBody>
      </p:sp>
    </p:spTree>
    <p:extLst>
      <p:ext uri="{BB962C8B-B14F-4D97-AF65-F5344CB8AC3E}">
        <p14:creationId xmlns:p14="http://schemas.microsoft.com/office/powerpoint/2010/main" val="1852162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Zero Suicide website is something that all of us can use for different resources that might be helpful as we start implementing different parts of Zero Suicide. The Toolkit has a lot of great information and resources. The website address is: </a:t>
            </a:r>
            <a:r>
              <a:rPr lang="en-US" dirty="0" err="1"/>
              <a:t>www.ZeroSuicide.edc.org</a:t>
            </a:r>
            <a:r>
              <a:rPr lang="en-US" dirty="0"/>
              <a:t>.</a:t>
            </a:r>
          </a:p>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15</a:t>
            </a:fld>
            <a:endParaRPr lang="en-US"/>
          </a:p>
        </p:txBody>
      </p:sp>
    </p:spTree>
    <p:extLst>
      <p:ext uri="{BB962C8B-B14F-4D97-AF65-F5344CB8AC3E}">
        <p14:creationId xmlns:p14="http://schemas.microsoft.com/office/powerpoint/2010/main" val="3799186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really excited to start this work and looking forward to everyone’s contributions. Providing the best care for our patients is who we are, not only what we do. The work we do in Zero Suicide will provide us a holistic and comprehensive path to follow that will improve our organizational culture as it related to suicide care for our patients.</a:t>
            </a:r>
          </a:p>
        </p:txBody>
      </p:sp>
      <p:sp>
        <p:nvSpPr>
          <p:cNvPr id="4" name="Slide Number Placeholder 3"/>
          <p:cNvSpPr>
            <a:spLocks noGrp="1"/>
          </p:cNvSpPr>
          <p:nvPr>
            <p:ph type="sldNum" sz="quarter" idx="5"/>
          </p:nvPr>
        </p:nvSpPr>
        <p:spPr/>
        <p:txBody>
          <a:bodyPr/>
          <a:lstStyle/>
          <a:p>
            <a:fld id="{48F73C60-877F-3F4D-9B92-2C35666FFDC2}" type="slidenum">
              <a:rPr lang="en-US" smtClean="0"/>
              <a:t>16</a:t>
            </a:fld>
            <a:endParaRPr lang="en-US"/>
          </a:p>
        </p:txBody>
      </p:sp>
    </p:spTree>
    <p:extLst>
      <p:ext uri="{BB962C8B-B14F-4D97-AF65-F5344CB8AC3E}">
        <p14:creationId xmlns:p14="http://schemas.microsoft.com/office/powerpoint/2010/main" val="5277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2</a:t>
            </a:fld>
            <a:endParaRPr lang="en-US"/>
          </a:p>
        </p:txBody>
      </p:sp>
    </p:spTree>
    <p:extLst>
      <p:ext uri="{BB962C8B-B14F-4D97-AF65-F5344CB8AC3E}">
        <p14:creationId xmlns:p14="http://schemas.microsoft.com/office/powerpoint/2010/main" val="2057789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3</a:t>
            </a:fld>
            <a:endParaRPr lang="en-US"/>
          </a:p>
        </p:txBody>
      </p:sp>
    </p:spTree>
    <p:extLst>
      <p:ext uri="{BB962C8B-B14F-4D97-AF65-F5344CB8AC3E}">
        <p14:creationId xmlns:p14="http://schemas.microsoft.com/office/powerpoint/2010/main" val="95878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4</a:t>
            </a:fld>
            <a:endParaRPr lang="en-US"/>
          </a:p>
        </p:txBody>
      </p:sp>
    </p:spTree>
    <p:extLst>
      <p:ext uri="{BB962C8B-B14F-4D97-AF65-F5344CB8AC3E}">
        <p14:creationId xmlns:p14="http://schemas.microsoft.com/office/powerpoint/2010/main" val="217605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5</a:t>
            </a:fld>
            <a:endParaRPr lang="en-US"/>
          </a:p>
        </p:txBody>
      </p:sp>
    </p:spTree>
    <p:extLst>
      <p:ext uri="{BB962C8B-B14F-4D97-AF65-F5344CB8AC3E}">
        <p14:creationId xmlns:p14="http://schemas.microsoft.com/office/powerpoint/2010/main" val="200027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CDC provisionally reported that in 2022 almost 50,000 people died by suicide. That works out to one person dying by suicide every 10 minutes.  Suicide is a public health issue, and our organization is a crucial part of the solution. </a:t>
            </a:r>
          </a:p>
          <a:p>
            <a:endParaRPr lang="en-US" dirty="0"/>
          </a:p>
          <a:p>
            <a:r>
              <a:rPr lang="en-US" dirty="0"/>
              <a:t>Source: CDC, 2022</a:t>
            </a:r>
            <a:br>
              <a:rPr lang="en-US" dirty="0">
                <a:cs typeface="+mn-lt"/>
              </a:rPr>
            </a:br>
            <a:r>
              <a:rPr lang="en-US" dirty="0">
                <a:hlinkClick r:id="rId3"/>
              </a:rPr>
              <a:t>https://www.cdc.gov/media/releases/2023/s0810-US-Suicide-Deaths-2022.html</a:t>
            </a:r>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6</a:t>
            </a:fld>
            <a:endParaRPr lang="en-US"/>
          </a:p>
        </p:txBody>
      </p:sp>
    </p:spTree>
    <p:extLst>
      <p:ext uri="{BB962C8B-B14F-4D97-AF65-F5344CB8AC3E}">
        <p14:creationId xmlns:p14="http://schemas.microsoft.com/office/powerpoint/2010/main" val="387181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who are dying by suicide are seen by healthcare professionals before their death. One study showed that 95% of people who attempted suicide had a healthcare visit in the year before their suicide attempt. 38% had a visit the week before they attempted suicide. In addition, 19% of individuals who died by suicide saw a mental health professional in the month before their death.  We also know that many people are seen in emergency departments shortly before their deaths.  Health care professionals often fail to ask about suicide risk either because they were never trained to, don’t know how to recognize suicide warning signs or risk factors, don’t know what to do if someone is at risk for suicide, or wrongly believe that they don’t need to ask -- that the person at risk would tell them if they were feeling this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err="1">
                <a:effectLst/>
              </a:rPr>
              <a:t>Ahmedani</a:t>
            </a:r>
            <a:r>
              <a:rPr lang="en-US" dirty="0">
                <a:effectLst/>
              </a:rPr>
              <a:t>, B. K., Stewart, C., Simon, G. E., Lynch, F., Lu, C. Y., </a:t>
            </a:r>
            <a:r>
              <a:rPr lang="en-US" dirty="0" err="1">
                <a:effectLst/>
              </a:rPr>
              <a:t>Waitzfelder</a:t>
            </a:r>
            <a:r>
              <a:rPr lang="en-US" dirty="0">
                <a:effectLst/>
              </a:rPr>
              <a:t>, B. E., Solberg, L. I., Owen-Smith, A. A., Beck, A., Copeland, L. A., </a:t>
            </a:r>
            <a:r>
              <a:rPr lang="en-US" dirty="0" err="1">
                <a:effectLst/>
              </a:rPr>
              <a:t>Hunkeler</a:t>
            </a:r>
            <a:r>
              <a:rPr lang="en-US" dirty="0">
                <a:effectLst/>
              </a:rPr>
              <a:t>, E. M., </a:t>
            </a:r>
            <a:r>
              <a:rPr lang="en-US" dirty="0" err="1">
                <a:effectLst/>
              </a:rPr>
              <a:t>Rossom</a:t>
            </a:r>
            <a:r>
              <a:rPr lang="en-US" dirty="0">
                <a:effectLst/>
              </a:rPr>
              <a:t>, R. C., &amp; Williams, L. K. (2015). Racial/ethnic differences in healthcare visits made prior to suicide attempt across the United States. </a:t>
            </a:r>
            <a:r>
              <a:rPr lang="en-US" i="1" dirty="0">
                <a:effectLst/>
              </a:rPr>
              <a:t>Medical Care</a:t>
            </a:r>
            <a:r>
              <a:rPr lang="en-US" dirty="0">
                <a:effectLst/>
              </a:rPr>
              <a:t>, </a:t>
            </a:r>
            <a:r>
              <a:rPr lang="en-US" i="1" dirty="0">
                <a:effectLst/>
              </a:rPr>
              <a:t>53</a:t>
            </a:r>
            <a:r>
              <a:rPr lang="en-US" dirty="0">
                <a:effectLst/>
              </a:rPr>
              <a:t>(5), 430–435. </a:t>
            </a:r>
            <a:r>
              <a:rPr lang="en-US" dirty="0">
                <a:effectLst/>
                <a:hlinkClick r:id="rId3"/>
              </a:rPr>
              <a:t>https://doi.org/10.1097/MLR.0000000000000335</a:t>
            </a:r>
            <a:endParaRPr lang="en-US" dirty="0">
              <a:effectLst/>
            </a:endParaRP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err="1">
                <a:effectLst/>
              </a:rPr>
              <a:t>Luoma</a:t>
            </a:r>
            <a:r>
              <a:rPr lang="en-US" dirty="0">
                <a:effectLst/>
              </a:rPr>
              <a:t>, J. B., Martin, C. E., &amp; Pearson, J. L. (2002). Contact With Mental Health and Primary Care Providers Before Suicide: A Review of the Evidence. </a:t>
            </a:r>
            <a:r>
              <a:rPr lang="en-US" i="1" dirty="0">
                <a:effectLst/>
              </a:rPr>
              <a:t>The American Journal of Psychiatry</a:t>
            </a:r>
            <a:r>
              <a:rPr lang="en-US" dirty="0">
                <a:effectLst/>
              </a:rPr>
              <a:t>, </a:t>
            </a:r>
            <a:r>
              <a:rPr lang="en-US" i="1" dirty="0">
                <a:effectLst/>
              </a:rPr>
              <a:t>159</a:t>
            </a:r>
            <a:r>
              <a:rPr lang="en-US" dirty="0">
                <a:effectLst/>
              </a:rPr>
              <a:t>(6), 909–916. </a:t>
            </a:r>
            <a:r>
              <a:rPr lang="en-US" dirty="0">
                <a:effectLst/>
                <a:hlinkClick r:id="rId4"/>
              </a:rPr>
              <a:t>https://doi.org/10.1176/appi.ajp.159.6.909</a:t>
            </a:r>
            <a:endParaRPr lang="en-US" dirty="0">
              <a:effectLst/>
            </a:endParaRPr>
          </a:p>
          <a:p>
            <a:pPr lvl="1"/>
            <a:endParaRPr lang="en-US" dirty="0"/>
          </a:p>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7</a:t>
            </a:fld>
            <a:endParaRPr lang="en-US"/>
          </a:p>
        </p:txBody>
      </p:sp>
    </p:spTree>
    <p:extLst>
      <p:ext uri="{BB962C8B-B14F-4D97-AF65-F5344CB8AC3E}">
        <p14:creationId xmlns:p14="http://schemas.microsoft.com/office/powerpoint/2010/main" val="3127307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 Suicide aims to change all of that and implement multiple processes, interventions, and treatments to help catch people in healthcare and keep them safe while they are in care. </a:t>
            </a:r>
          </a:p>
          <a:p>
            <a:endParaRPr lang="en-US" dirty="0"/>
          </a:p>
          <a:p>
            <a:r>
              <a:rPr lang="en-US" dirty="0"/>
              <a:t>So, what does Zero Suicide look like? It looks like leadership is involved over time. We know that organizational change is more successful when its leaders are onboard with the work. And we know organizational culture change takes time. Leaders who are committed and involved are crucial for this to happen. We need them to be engaged in the work, to prioritize it and to work to reduce any barriers. </a:t>
            </a:r>
          </a:p>
        </p:txBody>
      </p:sp>
      <p:sp>
        <p:nvSpPr>
          <p:cNvPr id="4" name="Slide Number Placeholder 3"/>
          <p:cNvSpPr>
            <a:spLocks noGrp="1"/>
          </p:cNvSpPr>
          <p:nvPr>
            <p:ph type="sldNum" sz="quarter" idx="5"/>
          </p:nvPr>
        </p:nvSpPr>
        <p:spPr/>
        <p:txBody>
          <a:bodyPr/>
          <a:lstStyle/>
          <a:p>
            <a:fld id="{48F73C60-877F-3F4D-9B92-2C35666FFDC2}" type="slidenum">
              <a:rPr lang="en-US" smtClean="0"/>
              <a:t>8</a:t>
            </a:fld>
            <a:endParaRPr lang="en-US"/>
          </a:p>
        </p:txBody>
      </p:sp>
    </p:spTree>
    <p:extLst>
      <p:ext uri="{BB962C8B-B14F-4D97-AF65-F5344CB8AC3E}">
        <p14:creationId xmlns:p14="http://schemas.microsoft.com/office/powerpoint/2010/main" val="236123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Everyone</a:t>
            </a:r>
            <a:r>
              <a:rPr lang="en-US" u="none" dirty="0"/>
              <a:t> is on the </a:t>
            </a:r>
            <a:r>
              <a:rPr lang="en-US" dirty="0"/>
              <a:t>Zero Suicide team and has a part in making Zero Suicide successful in our organization. Everyone is an important part in suicide prevention no matter what their role is. Training is part of any new initiative and so everyone will get some training on suicide. People who work with patients directly will get certain trainings and people who work in non-clinical roles will also have some training related to suicide. </a:t>
            </a:r>
          </a:p>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9</a:t>
            </a:fld>
            <a:endParaRPr lang="en-US"/>
          </a:p>
        </p:txBody>
      </p:sp>
    </p:spTree>
    <p:extLst>
      <p:ext uri="{BB962C8B-B14F-4D97-AF65-F5344CB8AC3E}">
        <p14:creationId xmlns:p14="http://schemas.microsoft.com/office/powerpoint/2010/main" val="1390291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 photo">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1DB82C-A0E8-480C-81EB-4E2C36069AE5}"/>
              </a:ext>
            </a:extLst>
          </p:cNvPr>
          <p:cNvSpPr/>
          <p:nvPr userDrawn="1"/>
        </p:nvSpPr>
        <p:spPr>
          <a:xfrm>
            <a:off x="0" y="2088107"/>
            <a:ext cx="12192000" cy="4797189"/>
          </a:xfrm>
          <a:prstGeom prst="rect">
            <a:avLst/>
          </a:prstGeom>
          <a:gradFill>
            <a:gsLst>
              <a:gs pos="50000">
                <a:srgbClr val="CC9200"/>
              </a:gs>
              <a:gs pos="0">
                <a:srgbClr val="FFB500"/>
              </a:gs>
              <a:gs pos="100000">
                <a:srgbClr val="9B6A1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ctrTitle" hasCustomPrompt="1"/>
          </p:nvPr>
        </p:nvSpPr>
        <p:spPr>
          <a:xfrm>
            <a:off x="612647" y="2594086"/>
            <a:ext cx="6966905" cy="1581912"/>
          </a:xfrm>
        </p:spPr>
        <p:txBody>
          <a:bodyPr anchor="t" anchorCtr="0">
            <a:noAutofit/>
          </a:bodyPr>
          <a:lstStyle>
            <a:lvl1pPr algn="l">
              <a:defRPr sz="4800" b="1" cap="none" baseline="0">
                <a:solidFill>
                  <a:schemeClr val="bg1"/>
                </a:solidFill>
                <a:latin typeface="Arial" charset="0"/>
                <a:ea typeface="Arial" charset="0"/>
                <a:cs typeface="Arial" charset="0"/>
              </a:defRPr>
            </a:lvl1pPr>
          </a:lstStyle>
          <a:p>
            <a:r>
              <a:rPr lang="en-US" dirty="0"/>
              <a:t>Title of Presentation</a:t>
            </a:r>
          </a:p>
        </p:txBody>
      </p:sp>
      <p:sp>
        <p:nvSpPr>
          <p:cNvPr id="3" name="Subtitle 2"/>
          <p:cNvSpPr>
            <a:spLocks noGrp="1"/>
          </p:cNvSpPr>
          <p:nvPr>
            <p:ph type="subTitle" idx="1" hasCustomPrompt="1"/>
          </p:nvPr>
        </p:nvSpPr>
        <p:spPr>
          <a:xfrm>
            <a:off x="612648" y="4340681"/>
            <a:ext cx="5330952" cy="940283"/>
          </a:xfrm>
        </p:spPr>
        <p:txBody>
          <a:bodyPr anchor="t" anchorCtr="0">
            <a:noAutofit/>
          </a:bodyPr>
          <a:lstStyle>
            <a:lvl1pPr marL="0" indent="0" algn="l">
              <a:lnSpc>
                <a:spcPct val="100000"/>
              </a:lnSpc>
              <a:buNone/>
              <a:defRPr sz="2400" b="0" i="0" baseline="0">
                <a:solidFill>
                  <a:schemeClr val="bg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Content Placeholder 4"/>
          <p:cNvSpPr>
            <a:spLocks noGrp="1"/>
          </p:cNvSpPr>
          <p:nvPr>
            <p:ph sz="quarter" idx="10" hasCustomPrompt="1"/>
          </p:nvPr>
        </p:nvSpPr>
        <p:spPr>
          <a:xfrm>
            <a:off x="612775" y="5357324"/>
            <a:ext cx="4683125" cy="1125700"/>
          </a:xfrm>
        </p:spPr>
        <p:txBody>
          <a:bodyPr>
            <a:noAutofit/>
          </a:bodyPr>
          <a:lstStyle>
            <a:lvl1pPr marL="0" indent="0">
              <a:buNone/>
              <a:defRPr sz="1600">
                <a:solidFill>
                  <a:schemeClr val="accent4"/>
                </a:solidFill>
                <a:latin typeface="Arial" panose="020B0604020202020204" pitchFamily="34" charset="0"/>
                <a:cs typeface="Arial" panose="020B0604020202020204" pitchFamily="34" charset="0"/>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[Presenter] | [Date]</a:t>
            </a:r>
          </a:p>
        </p:txBody>
      </p:sp>
      <p:pic>
        <p:nvPicPr>
          <p:cNvPr id="7" name="Picture 6">
            <a:extLst>
              <a:ext uri="{FF2B5EF4-FFF2-40B4-BE49-F238E27FC236}">
                <a16:creationId xmlns:a16="http://schemas.microsoft.com/office/drawing/2014/main" id="{D1E024B3-A4DF-BC4B-90CB-BC00F05C2DC9}"/>
              </a:ext>
            </a:extLst>
          </p:cNvPr>
          <p:cNvPicPr>
            <a:picLocks noChangeAspect="1"/>
          </p:cNvPicPr>
          <p:nvPr userDrawn="1"/>
        </p:nvPicPr>
        <p:blipFill>
          <a:blip r:embed="rId2"/>
          <a:srcRect/>
          <a:stretch/>
        </p:blipFill>
        <p:spPr>
          <a:xfrm>
            <a:off x="612647" y="281753"/>
            <a:ext cx="1789272" cy="1516102"/>
          </a:xfrm>
          <a:prstGeom prst="rect">
            <a:avLst/>
          </a:prstGeom>
        </p:spPr>
      </p:pic>
      <p:pic>
        <p:nvPicPr>
          <p:cNvPr id="6" name="Picture 5">
            <a:extLst>
              <a:ext uri="{FF2B5EF4-FFF2-40B4-BE49-F238E27FC236}">
                <a16:creationId xmlns:a16="http://schemas.microsoft.com/office/drawing/2014/main" id="{1C90606F-0B38-FC10-356F-6D2AB7F6372B}"/>
              </a:ext>
            </a:extLst>
          </p:cNvPr>
          <p:cNvPicPr>
            <a:picLocks noChangeAspect="1"/>
          </p:cNvPicPr>
          <p:nvPr userDrawn="1"/>
        </p:nvPicPr>
        <p:blipFill>
          <a:blip r:embed="rId3"/>
          <a:srcRect/>
          <a:stretch/>
        </p:blipFill>
        <p:spPr>
          <a:xfrm>
            <a:off x="9790081" y="818389"/>
            <a:ext cx="1789272" cy="442830"/>
          </a:xfrm>
          <a:prstGeom prst="rect">
            <a:avLst/>
          </a:prstGeom>
        </p:spPr>
      </p:pic>
    </p:spTree>
    <p:extLst>
      <p:ext uri="{BB962C8B-B14F-4D97-AF65-F5344CB8AC3E}">
        <p14:creationId xmlns:p14="http://schemas.microsoft.com/office/powerpoint/2010/main" val="1844875634"/>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ckground with Bullet Numbers">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7" name="Content Placeholder 6"/>
          <p:cNvSpPr>
            <a:spLocks noGrp="1"/>
          </p:cNvSpPr>
          <p:nvPr>
            <p:ph sz="quarter" idx="13" hasCustomPrompt="1"/>
          </p:nvPr>
        </p:nvSpPr>
        <p:spPr>
          <a:xfrm>
            <a:off x="1648254" y="1722573"/>
            <a:ext cx="9934146" cy="4135438"/>
          </a:xfrm>
        </p:spPr>
        <p:txBody>
          <a:bodyPr>
            <a:noAutofit/>
          </a:bodyPr>
          <a:lstStyle>
            <a:lvl1pPr marL="0" marR="0" indent="0" algn="l" defTabSz="914400" rtl="0" eaLnBrk="1" fontAlgn="auto" latinLnBrk="0" hangingPunct="1">
              <a:lnSpc>
                <a:spcPct val="100000"/>
              </a:lnSpc>
              <a:spcBef>
                <a:spcPts val="1000"/>
              </a:spcBef>
              <a:spcAft>
                <a:spcPts val="0"/>
              </a:spcAft>
              <a:buClr>
                <a:srgbClr val="CB1F54"/>
              </a:buClr>
              <a:buSzTx/>
              <a:buFont typeface="Arial"/>
              <a:buNone/>
              <a:tabLst/>
              <a:defRPr sz="2400" baseline="0">
                <a:solidFill>
                  <a:schemeClr val="tx1"/>
                </a:solidFill>
              </a:defRPr>
            </a:lvl1pPr>
            <a:lvl2pPr marL="457200" indent="0">
              <a:buNone/>
              <a:defRPr sz="3000"/>
            </a:lvl2pPr>
            <a:lvl3pPr marL="914400" indent="0">
              <a:buNone/>
              <a:defRPr sz="3000"/>
            </a:lvl3pPr>
            <a:lvl4pPr marL="1371600" indent="0">
              <a:buNone/>
              <a:defRPr sz="3000"/>
            </a:lvl4pPr>
            <a:lvl5pPr marL="1828800" indent="0">
              <a:buNone/>
              <a:defRPr sz="3000"/>
            </a:lvl5pPr>
          </a:lstStyle>
          <a:p>
            <a:pPr marL="0" marR="0" lvl="0" indent="0" algn="l" defTabSz="914400" rtl="0" eaLnBrk="1" fontAlgn="auto" latinLnBrk="0" hangingPunct="1">
              <a:lnSpc>
                <a:spcPct val="90000"/>
              </a:lnSpc>
              <a:spcBef>
                <a:spcPts val="1000"/>
              </a:spcBef>
              <a:spcAft>
                <a:spcPts val="0"/>
              </a:spcAft>
              <a:buClr>
                <a:srgbClr val="CB1F54"/>
              </a:buClr>
              <a:buSzTx/>
              <a:buFont typeface="Arial"/>
              <a:buNone/>
              <a:tabLst/>
              <a:defRPr/>
            </a:pPr>
            <a:r>
              <a:rPr lang="en-US" dirty="0"/>
              <a:t>Click to edit text [Use icons to the left for a numbered list. </a:t>
            </a:r>
            <a:br>
              <a:rPr lang="en-US" dirty="0"/>
            </a:br>
            <a:r>
              <a:rPr lang="en-US" dirty="0"/>
              <a:t>Move icons vertically to line up with text.]</a:t>
            </a:r>
          </a:p>
          <a:p>
            <a:pPr lvl="0"/>
            <a:endParaRPr lang="en-US" dirty="0"/>
          </a:p>
        </p:txBody>
      </p:sp>
      <p:sp>
        <p:nvSpPr>
          <p:cNvPr id="8" name="Slide Number Placeholder 3">
            <a:extLst>
              <a:ext uri="{FF2B5EF4-FFF2-40B4-BE49-F238E27FC236}">
                <a16:creationId xmlns:a16="http://schemas.microsoft.com/office/drawing/2014/main" id="{56037490-E7C7-0338-B5E5-462A5ED8F850}"/>
              </a:ext>
            </a:extLst>
          </p:cNvPr>
          <p:cNvSpPr>
            <a:spLocks noGrp="1"/>
          </p:cNvSpPr>
          <p:nvPr>
            <p:ph type="sldNum" sz="quarter" idx="4"/>
          </p:nvPr>
        </p:nvSpPr>
        <p:spPr>
          <a:xfrm>
            <a:off x="8778240" y="6509622"/>
            <a:ext cx="2743200" cy="365125"/>
          </a:xfrm>
          <a:prstGeom prst="rect">
            <a:avLst/>
          </a:prstGeom>
        </p:spPr>
        <p:txBody>
          <a:bodyPr anchor="ctr"/>
          <a:lstStyle>
            <a:lvl1pPr algn="r">
              <a:defRPr sz="1100">
                <a:solidFill>
                  <a:schemeClr val="accent4"/>
                </a:solidFill>
              </a:defRPr>
            </a:lvl1pPr>
          </a:lstStyle>
          <a:p>
            <a:fld id="{CA49D0EE-DE7F-324B-A84C-F36708423CDB}" type="slidenum">
              <a:rPr lang="en-US" smtClean="0"/>
              <a:pPr/>
              <a:t>‹#›</a:t>
            </a:fld>
            <a:endParaRPr lang="en-US"/>
          </a:p>
        </p:txBody>
      </p:sp>
      <p:sp>
        <p:nvSpPr>
          <p:cNvPr id="2" name="Footer Placeholder 3">
            <a:extLst>
              <a:ext uri="{FF2B5EF4-FFF2-40B4-BE49-F238E27FC236}">
                <a16:creationId xmlns:a16="http://schemas.microsoft.com/office/drawing/2014/main" id="{690FAA46-5182-241E-CC84-523BEB6D5949}"/>
              </a:ext>
            </a:extLst>
          </p:cNvPr>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100">
                <a:solidFill>
                  <a:schemeClr val="accent4"/>
                </a:solidFill>
                <a:latin typeface="+mn-lt"/>
                <a:cs typeface="Arial" panose="020B0604020202020204" pitchFamily="34" charset="0"/>
              </a:defRPr>
            </a:lvl1pPr>
          </a:lstStyle>
          <a:p>
            <a:r>
              <a:rPr lang="en-US" dirty="0"/>
              <a:t>© 2024 Education Development Center | </a:t>
            </a:r>
            <a:r>
              <a:rPr lang="en-US" dirty="0" err="1"/>
              <a:t>ZeroSuicide.edc.org</a:t>
            </a:r>
            <a:endParaRPr lang="en-US" dirty="0"/>
          </a:p>
        </p:txBody>
      </p:sp>
    </p:spTree>
    <p:extLst>
      <p:ext uri="{BB962C8B-B14F-4D97-AF65-F5344CB8AC3E}">
        <p14:creationId xmlns:p14="http://schemas.microsoft.com/office/powerpoint/2010/main" val="171733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e 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423490"/>
            <a:ext cx="10972800" cy="770996"/>
          </a:xfrm>
        </p:spPr>
        <p:txBody>
          <a:bodyPr/>
          <a:lstStyle/>
          <a:p>
            <a:r>
              <a:rPr lang="en-US" dirty="0"/>
              <a:t>Click To Edit Title</a:t>
            </a:r>
          </a:p>
        </p:txBody>
      </p:sp>
      <p:sp>
        <p:nvSpPr>
          <p:cNvPr id="6" name="Content Placeholder 5"/>
          <p:cNvSpPr>
            <a:spLocks noGrp="1"/>
          </p:cNvSpPr>
          <p:nvPr>
            <p:ph sz="quarter" idx="12" hasCustomPrompt="1"/>
          </p:nvPr>
        </p:nvSpPr>
        <p:spPr>
          <a:xfrm>
            <a:off x="4000500" y="1593923"/>
            <a:ext cx="6705600" cy="1239894"/>
          </a:xfrm>
        </p:spPr>
        <p:txBody>
          <a:bodyPr/>
          <a:lstStyle>
            <a:lvl1pPr marL="0" marR="0" indent="0" algn="l" defTabSz="914400" rtl="0" eaLnBrk="1" fontAlgn="auto" latinLnBrk="0" hangingPunct="1">
              <a:lnSpc>
                <a:spcPct val="120000"/>
              </a:lnSpc>
              <a:spcBef>
                <a:spcPts val="1000"/>
              </a:spcBef>
              <a:spcAft>
                <a:spcPts val="0"/>
              </a:spcAft>
              <a:buClr>
                <a:srgbClr val="CB1F54"/>
              </a:buClr>
              <a:buSzTx/>
              <a:buFontTx/>
              <a:buNone/>
              <a:tabLst/>
              <a:defRPr sz="1800" b="1" i="0" baseline="0">
                <a:solidFill>
                  <a:schemeClr val="accent5"/>
                </a:solidFill>
                <a:latin typeface="Arial" charset="0"/>
              </a:defRPr>
            </a:lvl1pPr>
            <a:lvl2pPr marL="457200" indent="0">
              <a:buFontTx/>
              <a:buNone/>
              <a:defRPr/>
            </a:lvl2pPr>
            <a:lvl3pPr marL="914400" indent="0">
              <a:buFontTx/>
              <a:buNone/>
              <a:defRPr/>
            </a:lvl3pPr>
          </a:lstStyle>
          <a:p>
            <a:pPr marL="0" marR="0" lvl="0" indent="0" algn="l" defTabSz="914400" rtl="0" eaLnBrk="1" fontAlgn="auto" latinLnBrk="0" hangingPunct="1">
              <a:lnSpc>
                <a:spcPct val="120000"/>
              </a:lnSpc>
              <a:spcBef>
                <a:spcPts val="1000"/>
              </a:spcBef>
              <a:spcAft>
                <a:spcPts val="0"/>
              </a:spcAft>
              <a:buClr>
                <a:srgbClr val="CB1F54"/>
              </a:buClr>
              <a:buSzTx/>
              <a:buFontTx/>
              <a:buNone/>
              <a:tabLst/>
              <a:defRPr/>
            </a:pPr>
            <a:r>
              <a:rPr lang="en-US" dirty="0"/>
              <a:t>Click to edit intro content.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endParaRPr lang="en-US" dirty="0"/>
          </a:p>
          <a:p>
            <a:pPr marL="0" marR="0" lvl="0" indent="0" algn="l" defTabSz="914400" rtl="0" eaLnBrk="1" fontAlgn="auto" latinLnBrk="0" hangingPunct="1">
              <a:lnSpc>
                <a:spcPct val="120000"/>
              </a:lnSpc>
              <a:spcBef>
                <a:spcPts val="1000"/>
              </a:spcBef>
              <a:spcAft>
                <a:spcPts val="0"/>
              </a:spcAft>
              <a:buClr>
                <a:srgbClr val="CB1F54"/>
              </a:buClr>
              <a:buSzTx/>
              <a:buFontTx/>
              <a:buNone/>
              <a:tabLst/>
              <a:defRPr/>
            </a:pPr>
            <a:endParaRPr lang="en-US" dirty="0"/>
          </a:p>
          <a:p>
            <a:pPr lvl="0"/>
            <a:r>
              <a:rPr lang="en-US" dirty="0"/>
              <a:t> </a:t>
            </a:r>
          </a:p>
        </p:txBody>
      </p:sp>
      <p:sp>
        <p:nvSpPr>
          <p:cNvPr id="8" name="Content Placeholder 5"/>
          <p:cNvSpPr>
            <a:spLocks noGrp="1"/>
          </p:cNvSpPr>
          <p:nvPr>
            <p:ph sz="quarter" idx="13" hasCustomPrompt="1"/>
          </p:nvPr>
        </p:nvSpPr>
        <p:spPr>
          <a:xfrm>
            <a:off x="4000500" y="2924878"/>
            <a:ext cx="6705600" cy="2627425"/>
          </a:xfrm>
        </p:spPr>
        <p:txBody>
          <a:bodyPr/>
          <a:lstStyle>
            <a:lvl1pPr marL="0" marR="0" indent="0" algn="l" defTabSz="914400" rtl="0" eaLnBrk="1" fontAlgn="auto" latinLnBrk="0" hangingPunct="1">
              <a:lnSpc>
                <a:spcPct val="110000"/>
              </a:lnSpc>
              <a:spcBef>
                <a:spcPts val="0"/>
              </a:spcBef>
              <a:spcAft>
                <a:spcPts val="1000"/>
              </a:spcAft>
              <a:buClr>
                <a:srgbClr val="CB1F54"/>
              </a:buClr>
              <a:buSzTx/>
              <a:buFontTx/>
              <a:buNone/>
              <a:tabLst/>
              <a:defRPr sz="18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10000"/>
              </a:lnSpc>
              <a:spcBef>
                <a:spcPts val="1000"/>
              </a:spcBef>
              <a:spcAft>
                <a:spcPts val="0"/>
              </a:spcAft>
              <a:buClr>
                <a:srgbClr val="CB1F54"/>
              </a:buClr>
              <a:buSzTx/>
              <a:buFontTx/>
              <a:buNone/>
              <a:tabLst/>
              <a:defRPr/>
            </a:pPr>
            <a:r>
              <a:rPr lang="en-US" dirty="0"/>
              <a:t>Click to edit text.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orem</a:t>
            </a:r>
            <a:r>
              <a:rPr lang="en-US" dirty="0"/>
              <a:t> </a:t>
            </a:r>
            <a:r>
              <a:rPr lang="en-US" dirty="0" err="1"/>
              <a:t>ipsum</a:t>
            </a:r>
            <a:r>
              <a:rPr lang="en-US" dirty="0"/>
              <a:t> dolor sit </a:t>
            </a:r>
            <a:r>
              <a:rPr lang="en-US" dirty="0" err="1"/>
              <a:t>amet</a:t>
            </a:r>
            <a:r>
              <a:rPr lang="en-US" dirty="0"/>
              <a:t>, </a:t>
            </a:r>
            <a:r>
              <a:rPr lang="en-US" dirty="0" err="1"/>
              <a:t>consect</a:t>
            </a:r>
            <a:r>
              <a:rPr lang="en-US" dirty="0"/>
              <a:t> </a:t>
            </a:r>
            <a:r>
              <a:rPr lang="en-US" dirty="0" err="1"/>
              <a:t>eturadipiscing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a:t>
            </a:r>
          </a:p>
          <a:p>
            <a:pPr marL="0" marR="0" lvl="0" indent="0" algn="l" defTabSz="914400" rtl="0" eaLnBrk="1" fontAlgn="auto" latinLnBrk="0" hangingPunct="1">
              <a:lnSpc>
                <a:spcPct val="110000"/>
              </a:lnSpc>
              <a:spcBef>
                <a:spcPts val="1000"/>
              </a:spcBef>
              <a:spcAft>
                <a:spcPts val="0"/>
              </a:spcAft>
              <a:buClr>
                <a:srgbClr val="CB1F54"/>
              </a:buClr>
              <a:buSzTx/>
              <a:buFontTx/>
              <a:buNone/>
              <a:tabLst/>
              <a:defRPr/>
            </a:pPr>
            <a:endParaRPr lang="en-US" dirty="0"/>
          </a:p>
          <a:p>
            <a:pPr marL="0" marR="0" lvl="0" indent="0" algn="l" defTabSz="914400" rtl="0" eaLnBrk="1" fontAlgn="auto" latinLnBrk="0" hangingPunct="1">
              <a:lnSpc>
                <a:spcPct val="110000"/>
              </a:lnSpc>
              <a:spcBef>
                <a:spcPts val="1000"/>
              </a:spcBef>
              <a:spcAft>
                <a:spcPts val="0"/>
              </a:spcAft>
              <a:buClr>
                <a:srgbClr val="CB1F54"/>
              </a:buClr>
              <a:buSzTx/>
              <a:buFontTx/>
              <a:buNone/>
              <a:tabLst/>
              <a:defRPr/>
            </a:pPr>
            <a:endParaRPr lang="en-US" dirty="0"/>
          </a:p>
          <a:p>
            <a:pPr lvl="0"/>
            <a:endParaRPr lang="en-US" dirty="0"/>
          </a:p>
        </p:txBody>
      </p:sp>
      <p:sp>
        <p:nvSpPr>
          <p:cNvPr id="10" name="Content Placeholder 5"/>
          <p:cNvSpPr>
            <a:spLocks noGrp="1"/>
          </p:cNvSpPr>
          <p:nvPr>
            <p:ph sz="quarter" idx="15" hasCustomPrompt="1"/>
          </p:nvPr>
        </p:nvSpPr>
        <p:spPr>
          <a:xfrm>
            <a:off x="1" y="1721455"/>
            <a:ext cx="3733800" cy="2234460"/>
          </a:xfrm>
        </p:spPr>
        <p:txBody>
          <a:bodyPr/>
          <a:lstStyle>
            <a:lvl1pPr marL="0" indent="0">
              <a:lnSpc>
                <a:spcPct val="110000"/>
              </a:lnSpc>
              <a:buFontTx/>
              <a:buNone/>
              <a:defRPr sz="18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	</a:t>
            </a:r>
          </a:p>
          <a:p>
            <a:pPr lvl="0"/>
            <a:r>
              <a:rPr lang="en-US" dirty="0"/>
              <a:t>            Click to add photo</a:t>
            </a:r>
          </a:p>
        </p:txBody>
      </p:sp>
      <p:sp>
        <p:nvSpPr>
          <p:cNvPr id="11" name="Content Placeholder 5"/>
          <p:cNvSpPr>
            <a:spLocks noGrp="1"/>
          </p:cNvSpPr>
          <p:nvPr>
            <p:ph sz="quarter" idx="16" hasCustomPrompt="1"/>
          </p:nvPr>
        </p:nvSpPr>
        <p:spPr>
          <a:xfrm>
            <a:off x="614463" y="4180759"/>
            <a:ext cx="3119337" cy="1528063"/>
          </a:xfrm>
        </p:spPr>
        <p:txBody>
          <a:bodyPr/>
          <a:lstStyle>
            <a:lvl1pPr marL="0" indent="0">
              <a:lnSpc>
                <a:spcPct val="130000"/>
              </a:lnSpc>
              <a:buFontTx/>
              <a:buNone/>
              <a:defRPr sz="1400" b="1" i="0" baseline="0">
                <a:solidFill>
                  <a:schemeClr val="accent3"/>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call-out (or delete)</a:t>
            </a:r>
          </a:p>
        </p:txBody>
      </p:sp>
      <p:sp>
        <p:nvSpPr>
          <p:cNvPr id="4" name="TextBox 3">
            <a:extLst>
              <a:ext uri="{FF2B5EF4-FFF2-40B4-BE49-F238E27FC236}">
                <a16:creationId xmlns:a16="http://schemas.microsoft.com/office/drawing/2014/main" id="{90C8E5C8-4EE3-490A-3E36-624EE276B823}"/>
              </a:ext>
            </a:extLst>
          </p:cNvPr>
          <p:cNvSpPr txBox="1"/>
          <p:nvPr userDrawn="1"/>
        </p:nvSpPr>
        <p:spPr>
          <a:xfrm>
            <a:off x="9804400" y="6692900"/>
            <a:ext cx="184731" cy="369332"/>
          </a:xfrm>
          <a:prstGeom prst="rect">
            <a:avLst/>
          </a:prstGeom>
          <a:noFill/>
        </p:spPr>
        <p:txBody>
          <a:bodyPr wrap="none" rtlCol="0">
            <a:spAutoFit/>
          </a:bodyPr>
          <a:lstStyle/>
          <a:p>
            <a:endParaRPr lang="en-US" dirty="0"/>
          </a:p>
        </p:txBody>
      </p:sp>
      <p:sp>
        <p:nvSpPr>
          <p:cNvPr id="13" name="Slide Number Placeholder 3">
            <a:extLst>
              <a:ext uri="{FF2B5EF4-FFF2-40B4-BE49-F238E27FC236}">
                <a16:creationId xmlns:a16="http://schemas.microsoft.com/office/drawing/2014/main" id="{5C8453A0-DCA8-7BC9-A1D8-DA820702EC68}"/>
              </a:ext>
            </a:extLst>
          </p:cNvPr>
          <p:cNvSpPr>
            <a:spLocks noGrp="1"/>
          </p:cNvSpPr>
          <p:nvPr>
            <p:ph type="sldNum" sz="quarter" idx="4"/>
          </p:nvPr>
        </p:nvSpPr>
        <p:spPr>
          <a:xfrm>
            <a:off x="8778240" y="6509622"/>
            <a:ext cx="2743200" cy="365125"/>
          </a:xfrm>
          <a:prstGeom prst="rect">
            <a:avLst/>
          </a:prstGeom>
        </p:spPr>
        <p:txBody>
          <a:bodyPr anchor="ctr"/>
          <a:lstStyle>
            <a:lvl1pPr algn="r">
              <a:defRPr sz="1100">
                <a:solidFill>
                  <a:schemeClr val="accent4"/>
                </a:solidFill>
              </a:defRPr>
            </a:lvl1pPr>
          </a:lstStyle>
          <a:p>
            <a:fld id="{CA49D0EE-DE7F-324B-A84C-F36708423CDB}" type="slidenum">
              <a:rPr lang="en-US" smtClean="0"/>
              <a:pPr/>
              <a:t>‹#›</a:t>
            </a:fld>
            <a:endParaRPr lang="en-US"/>
          </a:p>
        </p:txBody>
      </p:sp>
      <p:sp>
        <p:nvSpPr>
          <p:cNvPr id="3" name="Footer Placeholder 3">
            <a:extLst>
              <a:ext uri="{FF2B5EF4-FFF2-40B4-BE49-F238E27FC236}">
                <a16:creationId xmlns:a16="http://schemas.microsoft.com/office/drawing/2014/main" id="{9EA89FD3-0C30-39E0-F913-D46FA3DE486D}"/>
              </a:ext>
            </a:extLst>
          </p:cNvPr>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100">
                <a:solidFill>
                  <a:schemeClr val="accent4"/>
                </a:solidFill>
                <a:latin typeface="+mn-lt"/>
                <a:cs typeface="Arial" panose="020B0604020202020204" pitchFamily="34" charset="0"/>
              </a:defRPr>
            </a:lvl1pPr>
          </a:lstStyle>
          <a:p>
            <a:r>
              <a:rPr lang="en-US" dirty="0"/>
              <a:t>© 2024 Education Development Center | </a:t>
            </a:r>
            <a:r>
              <a:rPr lang="en-US" dirty="0" err="1"/>
              <a:t>ZeroSuicide.edc.org</a:t>
            </a:r>
            <a:endParaRPr lang="en-US" dirty="0"/>
          </a:p>
        </p:txBody>
      </p:sp>
    </p:spTree>
    <p:extLst>
      <p:ext uri="{BB962C8B-B14F-4D97-AF65-F5344CB8AC3E}">
        <p14:creationId xmlns:p14="http://schemas.microsoft.com/office/powerpoint/2010/main" val="34127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Content Placeholder 5"/>
          <p:cNvSpPr>
            <a:spLocks noGrp="1"/>
          </p:cNvSpPr>
          <p:nvPr>
            <p:ph sz="quarter" idx="12"/>
          </p:nvPr>
        </p:nvSpPr>
        <p:spPr>
          <a:xfrm>
            <a:off x="612775" y="1778000"/>
            <a:ext cx="5381625" cy="4470400"/>
          </a:xfrm>
        </p:spPr>
        <p:txBody>
          <a:bodyPr/>
          <a:lstStyle>
            <a:lvl1pPr marL="228600" indent="-228600">
              <a:buClr>
                <a:schemeClr val="accent1"/>
              </a:buClr>
              <a:buFont typeface="Wingdings" pitchFamily="2" charset="2"/>
              <a:buChar char="§"/>
              <a:defRPr sz="2400"/>
            </a:lvl1pPr>
            <a:lvl2pPr marL="685800" indent="-22860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214533" y="1778000"/>
            <a:ext cx="5370916" cy="4470400"/>
          </a:xfrm>
        </p:spPr>
        <p:txBody>
          <a:bodyPr/>
          <a:lstStyle>
            <a:lvl1pPr marL="228600" indent="-228600">
              <a:buClr>
                <a:schemeClr val="accent1"/>
              </a:buClr>
              <a:buFont typeface="Wingdings" pitchFamily="2" charset="2"/>
              <a:buChar char="§"/>
              <a:defRPr sz="2400"/>
            </a:lvl1pPr>
            <a:lvl2pPr marL="685800" indent="-22860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a:extLst>
              <a:ext uri="{FF2B5EF4-FFF2-40B4-BE49-F238E27FC236}">
                <a16:creationId xmlns:a16="http://schemas.microsoft.com/office/drawing/2014/main" id="{5524BED7-28AF-9529-4D18-F476C3834467}"/>
              </a:ext>
            </a:extLst>
          </p:cNvPr>
          <p:cNvSpPr>
            <a:spLocks noGrp="1"/>
          </p:cNvSpPr>
          <p:nvPr>
            <p:ph type="sldNum" sz="quarter" idx="4"/>
          </p:nvPr>
        </p:nvSpPr>
        <p:spPr>
          <a:xfrm>
            <a:off x="8778240" y="6509622"/>
            <a:ext cx="2743200" cy="365125"/>
          </a:xfrm>
          <a:prstGeom prst="rect">
            <a:avLst/>
          </a:prstGeom>
        </p:spPr>
        <p:txBody>
          <a:bodyPr anchor="ctr"/>
          <a:lstStyle>
            <a:lvl1pPr algn="r">
              <a:defRPr sz="1100">
                <a:solidFill>
                  <a:schemeClr val="accent4"/>
                </a:solidFill>
              </a:defRPr>
            </a:lvl1pPr>
          </a:lstStyle>
          <a:p>
            <a:fld id="{CA49D0EE-DE7F-324B-A84C-F36708423CDB}" type="slidenum">
              <a:rPr lang="en-US" smtClean="0"/>
              <a:pPr/>
              <a:t>‹#›</a:t>
            </a:fld>
            <a:endParaRPr lang="en-US"/>
          </a:p>
        </p:txBody>
      </p:sp>
      <p:sp>
        <p:nvSpPr>
          <p:cNvPr id="3" name="Footer Placeholder 3">
            <a:extLst>
              <a:ext uri="{FF2B5EF4-FFF2-40B4-BE49-F238E27FC236}">
                <a16:creationId xmlns:a16="http://schemas.microsoft.com/office/drawing/2014/main" id="{462DC36B-9562-7832-BDBB-68164E622EB1}"/>
              </a:ext>
            </a:extLst>
          </p:cNvPr>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100">
                <a:solidFill>
                  <a:schemeClr val="accent4"/>
                </a:solidFill>
                <a:latin typeface="+mn-lt"/>
                <a:cs typeface="Arial" panose="020B0604020202020204" pitchFamily="34" charset="0"/>
              </a:defRPr>
            </a:lvl1pPr>
          </a:lstStyle>
          <a:p>
            <a:r>
              <a:rPr lang="en-US" dirty="0"/>
              <a:t>© 2024 Education Development Center | </a:t>
            </a:r>
            <a:r>
              <a:rPr lang="en-US" dirty="0" err="1"/>
              <a:t>ZeroSuicide.edc.org</a:t>
            </a:r>
            <a:endParaRPr lang="en-US" dirty="0"/>
          </a:p>
        </p:txBody>
      </p:sp>
    </p:spTree>
    <p:extLst>
      <p:ext uri="{BB962C8B-B14F-4D97-AF65-F5344CB8AC3E}">
        <p14:creationId xmlns:p14="http://schemas.microsoft.com/office/powerpoint/2010/main" val="324459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0319" y="2589604"/>
            <a:ext cx="10972800" cy="876073"/>
          </a:xfrm>
        </p:spPr>
        <p:txBody>
          <a:bodyPr>
            <a:noAutofit/>
          </a:bodyPr>
          <a:lstStyle>
            <a:lvl1pPr>
              <a:defRPr sz="4600" cap="none" baseline="0">
                <a:solidFill>
                  <a:schemeClr val="bg1"/>
                </a:solidFill>
              </a:defRPr>
            </a:lvl1pPr>
          </a:lstStyle>
          <a:p>
            <a:r>
              <a:rPr lang="en-US" dirty="0"/>
              <a:t>Thank You</a:t>
            </a:r>
          </a:p>
        </p:txBody>
      </p:sp>
      <p:pic>
        <p:nvPicPr>
          <p:cNvPr id="4" name="Picture 3">
            <a:extLst>
              <a:ext uri="{FF2B5EF4-FFF2-40B4-BE49-F238E27FC236}">
                <a16:creationId xmlns:a16="http://schemas.microsoft.com/office/drawing/2014/main" id="{1C27CBC8-A9A4-0144-BA32-86B4D06FDAE3}"/>
              </a:ext>
            </a:extLst>
          </p:cNvPr>
          <p:cNvPicPr>
            <a:picLocks noChangeAspect="1"/>
          </p:cNvPicPr>
          <p:nvPr userDrawn="1"/>
        </p:nvPicPr>
        <p:blipFill>
          <a:blip r:embed="rId2"/>
          <a:srcRect/>
          <a:stretch/>
        </p:blipFill>
        <p:spPr>
          <a:xfrm>
            <a:off x="743277" y="805353"/>
            <a:ext cx="1959731" cy="485017"/>
          </a:xfrm>
          <a:prstGeom prst="rect">
            <a:avLst/>
          </a:prstGeom>
        </p:spPr>
      </p:pic>
      <p:pic>
        <p:nvPicPr>
          <p:cNvPr id="6" name="Picture 5">
            <a:extLst>
              <a:ext uri="{FF2B5EF4-FFF2-40B4-BE49-F238E27FC236}">
                <a16:creationId xmlns:a16="http://schemas.microsoft.com/office/drawing/2014/main" id="{57A3D6D2-A08E-484B-A62B-DD765E90632C}"/>
              </a:ext>
            </a:extLst>
          </p:cNvPr>
          <p:cNvPicPr>
            <a:picLocks noChangeAspect="1"/>
          </p:cNvPicPr>
          <p:nvPr userDrawn="1"/>
        </p:nvPicPr>
        <p:blipFill>
          <a:blip r:embed="rId3"/>
          <a:srcRect/>
          <a:stretch/>
        </p:blipFill>
        <p:spPr>
          <a:xfrm>
            <a:off x="7157906" y="845873"/>
            <a:ext cx="4363534" cy="4363534"/>
          </a:xfrm>
          <a:prstGeom prst="rect">
            <a:avLst/>
          </a:prstGeom>
        </p:spPr>
      </p:pic>
      <p:sp>
        <p:nvSpPr>
          <p:cNvPr id="9" name="Subtitle 2">
            <a:extLst>
              <a:ext uri="{FF2B5EF4-FFF2-40B4-BE49-F238E27FC236}">
                <a16:creationId xmlns:a16="http://schemas.microsoft.com/office/drawing/2014/main" id="{851643BA-70AC-47D0-970D-4E399C460681}"/>
              </a:ext>
            </a:extLst>
          </p:cNvPr>
          <p:cNvSpPr>
            <a:spLocks noGrp="1"/>
          </p:cNvSpPr>
          <p:nvPr>
            <p:ph type="subTitle" idx="1" hasCustomPrompt="1"/>
          </p:nvPr>
        </p:nvSpPr>
        <p:spPr>
          <a:xfrm>
            <a:off x="612648" y="4128326"/>
            <a:ext cx="5330952" cy="940283"/>
          </a:xfrm>
        </p:spPr>
        <p:txBody>
          <a:bodyPr anchor="t" anchorCtr="0">
            <a:noAutofit/>
          </a:bodyPr>
          <a:lstStyle>
            <a:lvl1pPr marL="0" indent="0" algn="l">
              <a:lnSpc>
                <a:spcPct val="100000"/>
              </a:lnSpc>
              <a:buNone/>
              <a:defRPr sz="24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Visit </a:t>
            </a:r>
            <a:r>
              <a:rPr lang="en-US" dirty="0" err="1"/>
              <a:t>ZeroSuicide.edc.org</a:t>
            </a:r>
            <a:r>
              <a:rPr lang="en-US" dirty="0"/>
              <a:t> to learn more about Zero Suicide.</a:t>
            </a:r>
          </a:p>
        </p:txBody>
      </p:sp>
      <p:sp>
        <p:nvSpPr>
          <p:cNvPr id="10" name="Slide Number Placeholder 3">
            <a:extLst>
              <a:ext uri="{FF2B5EF4-FFF2-40B4-BE49-F238E27FC236}">
                <a16:creationId xmlns:a16="http://schemas.microsoft.com/office/drawing/2014/main" id="{AF34C199-DC86-81BC-9CE2-87BCB9BD5857}"/>
              </a:ext>
            </a:extLst>
          </p:cNvPr>
          <p:cNvSpPr>
            <a:spLocks noGrp="1"/>
          </p:cNvSpPr>
          <p:nvPr>
            <p:ph type="sldNum" sz="quarter" idx="4"/>
          </p:nvPr>
        </p:nvSpPr>
        <p:spPr>
          <a:xfrm>
            <a:off x="8778240" y="6509622"/>
            <a:ext cx="2743200" cy="365125"/>
          </a:xfrm>
          <a:prstGeom prst="rect">
            <a:avLst/>
          </a:prstGeom>
        </p:spPr>
        <p:txBody>
          <a:bodyPr anchor="ctr"/>
          <a:lstStyle>
            <a:lvl1pPr algn="r">
              <a:defRPr sz="1100">
                <a:solidFill>
                  <a:schemeClr val="accent4"/>
                </a:solidFill>
              </a:defRPr>
            </a:lvl1pPr>
          </a:lstStyle>
          <a:p>
            <a:fld id="{CA49D0EE-DE7F-324B-A84C-F36708423CDB}" type="slidenum">
              <a:rPr lang="en-US" smtClean="0"/>
              <a:pPr/>
              <a:t>‹#›</a:t>
            </a:fld>
            <a:endParaRPr lang="en-US"/>
          </a:p>
        </p:txBody>
      </p:sp>
      <p:sp>
        <p:nvSpPr>
          <p:cNvPr id="3" name="Footer Placeholder 3">
            <a:extLst>
              <a:ext uri="{FF2B5EF4-FFF2-40B4-BE49-F238E27FC236}">
                <a16:creationId xmlns:a16="http://schemas.microsoft.com/office/drawing/2014/main" id="{57C21EB5-20F1-9F6C-97D5-538C87ADFD73}"/>
              </a:ext>
            </a:extLst>
          </p:cNvPr>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100">
                <a:solidFill>
                  <a:schemeClr val="accent4"/>
                </a:solidFill>
                <a:latin typeface="+mn-lt"/>
                <a:cs typeface="Arial" panose="020B0604020202020204" pitchFamily="34" charset="0"/>
              </a:defRPr>
            </a:lvl1pPr>
          </a:lstStyle>
          <a:p>
            <a:r>
              <a:rPr lang="en-US" dirty="0"/>
              <a:t>© 2024 Education Development Center | </a:t>
            </a:r>
            <a:r>
              <a:rPr lang="en-US" dirty="0" err="1"/>
              <a:t>ZeroSuicide.edc.org</a:t>
            </a:r>
            <a:endParaRPr lang="en-US" dirty="0"/>
          </a:p>
        </p:txBody>
      </p:sp>
    </p:spTree>
    <p:extLst>
      <p:ext uri="{BB962C8B-B14F-4D97-AF65-F5344CB8AC3E}">
        <p14:creationId xmlns:p14="http://schemas.microsoft.com/office/powerpoint/2010/main" val="1447148980"/>
      </p:ext>
    </p:extLst>
  </p:cSld>
  <p:clrMapOvr>
    <a:masterClrMapping/>
  </p:clrMapOvr>
  <p:extLst>
    <p:ext uri="{DCECCB84-F9BA-43D5-87BE-67443E8EF086}">
      <p15:sldGuideLst xmlns:p15="http://schemas.microsoft.com/office/powerpoint/2012/main">
        <p15:guide id="1" orient="horz" pos="151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19671"/>
            <a:ext cx="12192000" cy="365125"/>
          </a:xfrm>
          <a:prstGeom prst="rect">
            <a:avLst/>
          </a:prstGeom>
          <a:solidFill>
            <a:srgbClr val="545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 name="Title Placeholder 1"/>
          <p:cNvSpPr>
            <a:spLocks noGrp="1"/>
          </p:cNvSpPr>
          <p:nvPr>
            <p:ph type="title"/>
          </p:nvPr>
        </p:nvSpPr>
        <p:spPr>
          <a:xfrm>
            <a:off x="612648" y="423490"/>
            <a:ext cx="10972800" cy="1170432"/>
          </a:xfrm>
          <a:prstGeom prst="rect">
            <a:avLst/>
          </a:prstGeom>
        </p:spPr>
        <p:txBody>
          <a:bodyPr vert="horz" lIns="91440" tIns="45720" rIns="91440" bIns="45720" rtlCol="0" anchor="t" anchorCtr="0">
            <a:noAutofit/>
          </a:bodyPr>
          <a:lstStyle/>
          <a:p>
            <a:r>
              <a:rPr lang="en-US" dirty="0"/>
              <a:t>Click to edit title</a:t>
            </a:r>
          </a:p>
        </p:txBody>
      </p:sp>
      <p:sp>
        <p:nvSpPr>
          <p:cNvPr id="3" name="Text Placeholder 2"/>
          <p:cNvSpPr>
            <a:spLocks noGrp="1"/>
          </p:cNvSpPr>
          <p:nvPr>
            <p:ph type="body" idx="1"/>
          </p:nvPr>
        </p:nvSpPr>
        <p:spPr>
          <a:xfrm>
            <a:off x="612648" y="1828800"/>
            <a:ext cx="10972800" cy="4351338"/>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p:txBody>
      </p:sp>
      <p:sp>
        <p:nvSpPr>
          <p:cNvPr id="4"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100">
                <a:solidFill>
                  <a:schemeClr val="accent4"/>
                </a:solidFill>
                <a:latin typeface="+mn-lt"/>
                <a:cs typeface="Arial" panose="020B0604020202020204" pitchFamily="34" charset="0"/>
              </a:defRPr>
            </a:lvl1pPr>
          </a:lstStyle>
          <a:p>
            <a:r>
              <a:rPr lang="en-US"/>
              <a:t>Zero Suicide Institute at EDC | ZeroSuicideInstitute.com</a:t>
            </a:r>
            <a:endParaRPr lang="en-US" dirty="0"/>
          </a:p>
        </p:txBody>
      </p:sp>
      <p:sp>
        <p:nvSpPr>
          <p:cNvPr id="9" name="Slide Number Placeholder 3">
            <a:extLst>
              <a:ext uri="{FF2B5EF4-FFF2-40B4-BE49-F238E27FC236}">
                <a16:creationId xmlns:a16="http://schemas.microsoft.com/office/drawing/2014/main" id="{EC7EDA5D-C18B-447E-3C9D-CD8B68A001B3}"/>
              </a:ext>
            </a:extLst>
          </p:cNvPr>
          <p:cNvSpPr>
            <a:spLocks noGrp="1"/>
          </p:cNvSpPr>
          <p:nvPr>
            <p:ph type="sldNum" sz="quarter" idx="4"/>
          </p:nvPr>
        </p:nvSpPr>
        <p:spPr>
          <a:xfrm>
            <a:off x="8778240" y="6509622"/>
            <a:ext cx="2743200" cy="365125"/>
          </a:xfrm>
          <a:prstGeom prst="rect">
            <a:avLst/>
          </a:prstGeom>
        </p:spPr>
        <p:txBody>
          <a:bodyPr anchor="ctr"/>
          <a:lstStyle>
            <a:lvl1pPr algn="r">
              <a:defRPr sz="1100">
                <a:solidFill>
                  <a:schemeClr val="accent4"/>
                </a:solidFill>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690818365"/>
      </p:ext>
    </p:extLst>
  </p:cSld>
  <p:clrMap bg1="lt1" tx1="dk1" bg2="lt2" tx2="dk2" accent1="accent1" accent2="accent2" accent3="accent3" accent4="accent4" accent5="accent5" accent6="accent6" hlink="hlink" folHlink="folHlink"/>
  <p:sldLayoutIdLst>
    <p:sldLayoutId id="2147483675" r:id="rId1"/>
    <p:sldLayoutId id="2147483669" r:id="rId2"/>
    <p:sldLayoutId id="2147483667" r:id="rId3"/>
    <p:sldLayoutId id="2147483671" r:id="rId4"/>
    <p:sldLayoutId id="2147483670" r:id="rId5"/>
  </p:sldLayoutIdLst>
  <p:hf hdr="0" dt="0"/>
  <p:txStyles>
    <p:titleStyle>
      <a:lvl1pPr algn="l" defTabSz="914400" rtl="0" eaLnBrk="1" latinLnBrk="0" hangingPunct="1">
        <a:lnSpc>
          <a:spcPct val="90000"/>
        </a:lnSpc>
        <a:spcBef>
          <a:spcPct val="0"/>
        </a:spcBef>
        <a:buNone/>
        <a:defRPr sz="38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744" userDrawn="1">
          <p15:clr>
            <a:srgbClr val="F26B43"/>
          </p15:clr>
        </p15:guide>
        <p15:guide id="3" pos="384" userDrawn="1">
          <p15:clr>
            <a:srgbClr val="F26B43"/>
          </p15:clr>
        </p15:guide>
        <p15:guide id="4" pos="936" userDrawn="1">
          <p15:clr>
            <a:srgbClr val="F26B43"/>
          </p15:clr>
        </p15:guide>
        <p15:guide id="5" pos="1104" userDrawn="1">
          <p15:clr>
            <a:srgbClr val="F26B43"/>
          </p15:clr>
        </p15:guide>
        <p15:guide id="6" pos="1656" userDrawn="1">
          <p15:clr>
            <a:srgbClr val="F26B43"/>
          </p15:clr>
        </p15:guide>
        <p15:guide id="8" pos="2352" userDrawn="1">
          <p15:clr>
            <a:srgbClr val="F26B43"/>
          </p15:clr>
        </p15:guide>
        <p15:guide id="9" pos="2520" userDrawn="1">
          <p15:clr>
            <a:srgbClr val="F26B43"/>
          </p15:clr>
        </p15:guide>
        <p15:guide id="10" pos="1824" userDrawn="1">
          <p15:clr>
            <a:srgbClr val="F26B43"/>
          </p15:clr>
        </p15:guide>
        <p15:guide id="11" pos="3048" userDrawn="1">
          <p15:clr>
            <a:srgbClr val="F26B43"/>
          </p15:clr>
        </p15:guide>
        <p15:guide id="12" pos="3216" userDrawn="1">
          <p15:clr>
            <a:srgbClr val="F26B43"/>
          </p15:clr>
        </p15:guide>
        <p15:guide id="13" pos="3912" userDrawn="1">
          <p15:clr>
            <a:srgbClr val="F26B43"/>
          </p15:clr>
        </p15:guide>
        <p15:guide id="14" pos="4464" userDrawn="1">
          <p15:clr>
            <a:srgbClr val="F26B43"/>
          </p15:clr>
        </p15:guide>
        <p15:guide id="15" pos="4632" userDrawn="1">
          <p15:clr>
            <a:srgbClr val="F26B43"/>
          </p15:clr>
        </p15:guide>
        <p15:guide id="16" pos="5160" userDrawn="1">
          <p15:clr>
            <a:srgbClr val="F26B43"/>
          </p15:clr>
        </p15:guide>
        <p15:guide id="17" pos="5856" userDrawn="1">
          <p15:clr>
            <a:srgbClr val="F26B43"/>
          </p15:clr>
        </p15:guide>
        <p15:guide id="18" pos="5328" userDrawn="1">
          <p15:clr>
            <a:srgbClr val="F26B43"/>
          </p15:clr>
        </p15:guide>
        <p15:guide id="19" pos="6576" userDrawn="1">
          <p15:clr>
            <a:srgbClr val="F26B43"/>
          </p15:clr>
        </p15:guide>
        <p15:guide id="20" pos="6024" userDrawn="1">
          <p15:clr>
            <a:srgbClr val="F26B43"/>
          </p15:clr>
        </p15:guide>
        <p15:guide id="21" pos="6744" userDrawn="1">
          <p15:clr>
            <a:srgbClr val="F26B43"/>
          </p15:clr>
        </p15:guide>
        <p15:guide id="22" pos="7296" userDrawn="1">
          <p15:clr>
            <a:srgbClr val="F26B43"/>
          </p15:clr>
        </p15:guide>
        <p15:guide id="23" orient="horz" pos="96" userDrawn="1">
          <p15:clr>
            <a:srgbClr val="F26B43"/>
          </p15:clr>
        </p15:guide>
        <p15:guide id="24" orient="horz" pos="336" userDrawn="1">
          <p15:clr>
            <a:srgbClr val="F26B43"/>
          </p15:clr>
        </p15:guide>
        <p15:guide id="25" orient="horz" pos="1152" userDrawn="1">
          <p15:clr>
            <a:srgbClr val="F26B43"/>
          </p15:clr>
        </p15:guide>
        <p15:guide id="26" orient="horz" pos="4008" userDrawn="1">
          <p15:clr>
            <a:srgbClr val="F26B43"/>
          </p15:clr>
        </p15:guide>
        <p15:guide id="27" orient="horz"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lutions.edc.org/solutions/zero-suicide-institute/about/mission/polici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zerosuicide.edc.org/resources/resource-database/seven-elements-zero-suicid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vimeo.com/88184481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zerosuicide.edc.org/resources/resource-database/aspire-zero"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vimeo.com/1014442192" TargetMode="External"/><Relationship Id="rId5" Type="http://schemas.openxmlformats.org/officeDocument/2006/relationships/hyperlink" Target="https://vimeo.com/1014439541" TargetMode="External"/><Relationship Id="rId4" Type="http://schemas.openxmlformats.org/officeDocument/2006/relationships/hyperlink" Target="https://zerosuicide.edc.org/resources/resource-database/voices-zero-suicid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020794-B2CE-4BDA-8B0D-1C0AC71C85ED}"/>
              </a:ext>
            </a:extLst>
          </p:cNvPr>
          <p:cNvSpPr>
            <a:spLocks noGrp="1"/>
          </p:cNvSpPr>
          <p:nvPr>
            <p:ph type="title"/>
          </p:nvPr>
        </p:nvSpPr>
        <p:spPr>
          <a:xfrm>
            <a:off x="1990539" y="728719"/>
            <a:ext cx="10847697" cy="770996"/>
          </a:xfrm>
        </p:spPr>
        <p:txBody>
          <a:bodyPr/>
          <a:lstStyle/>
          <a:p>
            <a:r>
              <a:rPr lang="en-US" sz="3200" dirty="0"/>
              <a:t>Note to User: Delete </a:t>
            </a:r>
            <a:r>
              <a:rPr lang="en-US" sz="3200" dirty="0">
                <a:solidFill>
                  <a:srgbClr val="E4505D"/>
                </a:solidFill>
              </a:rPr>
              <a:t>[REMOVE PRIOR TO PRESENTATION]</a:t>
            </a:r>
            <a:r>
              <a:rPr lang="en-US" sz="3200" dirty="0"/>
              <a:t> Slides</a:t>
            </a:r>
          </a:p>
        </p:txBody>
      </p:sp>
      <p:sp>
        <p:nvSpPr>
          <p:cNvPr id="2" name="Slide Number Placeholder 1">
            <a:extLst>
              <a:ext uri="{FF2B5EF4-FFF2-40B4-BE49-F238E27FC236}">
                <a16:creationId xmlns:a16="http://schemas.microsoft.com/office/drawing/2014/main" id="{48F0BBF2-E4B1-46EA-AB33-FF4E031F7F10}"/>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1</a:t>
            </a:fld>
            <a:endParaRPr lang="en-US"/>
          </a:p>
        </p:txBody>
      </p:sp>
      <p:sp>
        <p:nvSpPr>
          <p:cNvPr id="10" name="Content Placeholder 7">
            <a:extLst>
              <a:ext uri="{FF2B5EF4-FFF2-40B4-BE49-F238E27FC236}">
                <a16:creationId xmlns:a16="http://schemas.microsoft.com/office/drawing/2014/main" id="{B5A01C05-91AC-F41C-13BB-312023F2A493}"/>
              </a:ext>
            </a:extLst>
          </p:cNvPr>
          <p:cNvSpPr txBox="1">
            <a:spLocks/>
          </p:cNvSpPr>
          <p:nvPr/>
        </p:nvSpPr>
        <p:spPr>
          <a:xfrm>
            <a:off x="673744" y="1845854"/>
            <a:ext cx="10847696" cy="4652801"/>
          </a:xfrm>
          <a:prstGeom prst="rect">
            <a:avLst/>
          </a:prstGeom>
        </p:spPr>
        <p:txBody>
          <a:bodyPr vert="horz" lIns="91440" tIns="45720" rIns="91440" bIns="45720" rtlCol="0">
            <a:noAutofit/>
          </a:bodyPr>
          <a:lstStyle>
            <a:lvl1pPr marL="0" marR="0" indent="0" algn="l" defTabSz="914400" rtl="0" eaLnBrk="1" fontAlgn="auto" latinLnBrk="0" hangingPunct="1">
              <a:lnSpc>
                <a:spcPct val="110000"/>
              </a:lnSpc>
              <a:spcBef>
                <a:spcPts val="0"/>
              </a:spcBef>
              <a:spcAft>
                <a:spcPts val="1000"/>
              </a:spcAft>
              <a:buClr>
                <a:srgbClr val="CB1F54"/>
              </a:buClr>
              <a:buSzTx/>
              <a:buFontTx/>
              <a:buNone/>
              <a:tabLst/>
              <a:defRPr sz="18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500"/>
              </a:spcBef>
              <a:buClr>
                <a:schemeClr val="accent1"/>
              </a:buClr>
              <a:buFontTx/>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500"/>
              </a:spcBef>
              <a:buClr>
                <a:schemeClr val="accent1"/>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500"/>
              </a:spcBef>
              <a:buClr>
                <a:srgbClr val="CB1F54"/>
              </a:buClr>
              <a:buFontTx/>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CB1F54"/>
              </a:buClr>
              <a:buFontTx/>
              <a:buNone/>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chemeClr val="accent1"/>
              </a:buClr>
            </a:pPr>
            <a:r>
              <a:rPr lang="en-US" sz="1600" dirty="0"/>
              <a:t>We invite you to use this presentation to support and communicate your Zero Suicide efforts. We have included suggested speaking points in the notes section below each slide.</a:t>
            </a:r>
          </a:p>
          <a:p>
            <a:pPr>
              <a:buClr>
                <a:schemeClr val="accent1"/>
              </a:buClr>
            </a:pPr>
            <a:r>
              <a:rPr lang="en-US" sz="1600" dirty="0"/>
              <a:t>This presentation is the property of Education Development Center, Inc. (EDC). By using this presentation, you agree to the following conditions:</a:t>
            </a:r>
          </a:p>
          <a:p>
            <a:pPr marL="342900" indent="-342900">
              <a:buClr>
                <a:schemeClr val="accent1"/>
              </a:buClr>
              <a:buFont typeface="Wingdings" pitchFamily="2" charset="2"/>
              <a:buChar char="§"/>
            </a:pPr>
            <a:r>
              <a:rPr lang="en-US" sz="1600" dirty="0"/>
              <a:t>You may add your own logo in the upper right corner of the slides</a:t>
            </a:r>
          </a:p>
          <a:p>
            <a:pPr marL="342900" indent="-342900">
              <a:buClr>
                <a:schemeClr val="accent1"/>
              </a:buClr>
              <a:buFont typeface="Wingdings" pitchFamily="2" charset="2"/>
              <a:buChar char="§"/>
            </a:pPr>
            <a:r>
              <a:rPr lang="en-US" sz="1600" dirty="0"/>
              <a:t>You may not alter any of the provided slides in any other way except as explicitly instructed to do so (i.e., “insert your own welcome and introductions…” and “… remove prior to presentation”). All the provided slides must retain EDC copyrights and disclaimers.</a:t>
            </a:r>
          </a:p>
          <a:p>
            <a:pPr marL="342900" indent="-342900">
              <a:buClr>
                <a:schemeClr val="accent1"/>
              </a:buClr>
              <a:buFont typeface="Wingdings" pitchFamily="2" charset="2"/>
              <a:buChar char="§"/>
            </a:pPr>
            <a:r>
              <a:rPr lang="en-US" sz="1600" dirty="0"/>
              <a:t>You may not use this slide template for any other purpose, other than to give or share the presentation provided here. </a:t>
            </a:r>
          </a:p>
          <a:p>
            <a:pPr marL="342900" indent="-342900">
              <a:buClr>
                <a:schemeClr val="accent1"/>
              </a:buClr>
              <a:buFont typeface="Wingdings" pitchFamily="2" charset="2"/>
              <a:buChar char="§"/>
            </a:pPr>
            <a:r>
              <a:rPr lang="en-US" sz="1600" dirty="0"/>
              <a:t>The contents of this presentation may not be used outside the context of its intended purpose.</a:t>
            </a:r>
          </a:p>
          <a:p>
            <a:pPr marL="342900" indent="-342900">
              <a:buClr>
                <a:schemeClr val="accent1"/>
              </a:buClr>
              <a:buFont typeface="Wingdings" pitchFamily="2" charset="2"/>
              <a:buChar char="§"/>
            </a:pPr>
            <a:r>
              <a:rPr lang="en-US" sz="1600" dirty="0"/>
              <a:t>Policy around permitted use of the Zero Suicide logo can be found here: </a:t>
            </a:r>
            <a:r>
              <a:rPr lang="en-US" sz="1600" dirty="0">
                <a:hlinkClick r:id="rId3"/>
              </a:rPr>
              <a:t>https://solutions.edc.org/solutions/zero-suicide-institute/about/mission/policies</a:t>
            </a:r>
            <a:endParaRPr lang="en-US" sz="1600" dirty="0"/>
          </a:p>
        </p:txBody>
      </p:sp>
      <p:pic>
        <p:nvPicPr>
          <p:cNvPr id="12" name="Graphic 11" descr="Vlog with solid fill">
            <a:extLst>
              <a:ext uri="{FF2B5EF4-FFF2-40B4-BE49-F238E27FC236}">
                <a16:creationId xmlns:a16="http://schemas.microsoft.com/office/drawing/2014/main" id="{06E82E22-367A-277A-DB15-5CDB5100D5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744" y="518371"/>
            <a:ext cx="1191693" cy="1191693"/>
          </a:xfrm>
          <a:prstGeom prst="rect">
            <a:avLst/>
          </a:prstGeom>
        </p:spPr>
      </p:pic>
      <p:sp>
        <p:nvSpPr>
          <p:cNvPr id="15" name="Footer Placeholder 4">
            <a:extLst>
              <a:ext uri="{FF2B5EF4-FFF2-40B4-BE49-F238E27FC236}">
                <a16:creationId xmlns:a16="http://schemas.microsoft.com/office/drawing/2014/main" id="{D6AFB108-2282-8672-2ED4-84F3DD16D827}"/>
              </a:ext>
            </a:extLst>
          </p:cNvPr>
          <p:cNvSpPr>
            <a:spLocks noGrp="1"/>
          </p:cNvSpPr>
          <p:nvPr>
            <p:ph type="ftr" sz="quarter" idx="3"/>
          </p:nvPr>
        </p:nvSpPr>
        <p:spPr>
          <a:xfrm>
            <a:off x="670560" y="6536419"/>
            <a:ext cx="6150102" cy="338328"/>
          </a:xfrm>
        </p:spPr>
        <p:txBody>
          <a:bodyPr/>
          <a:lstStyle/>
          <a:p>
            <a:r>
              <a:rPr lang="en-US" dirty="0"/>
              <a:t>© 2024 Education Development Center | </a:t>
            </a:r>
            <a:r>
              <a:rPr lang="en-US" dirty="0" err="1"/>
              <a:t>ZeroSuicide.edc.org</a:t>
            </a:r>
            <a:endParaRPr lang="en-US" dirty="0"/>
          </a:p>
        </p:txBody>
      </p:sp>
    </p:spTree>
    <p:extLst>
      <p:ext uri="{BB962C8B-B14F-4D97-AF65-F5344CB8AC3E}">
        <p14:creationId xmlns:p14="http://schemas.microsoft.com/office/powerpoint/2010/main" val="2240218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2B2529B-806C-3C05-D0E4-75E1D02AD5B7}"/>
              </a:ext>
            </a:extLst>
          </p:cNvPr>
          <p:cNvSpPr/>
          <p:nvPr/>
        </p:nvSpPr>
        <p:spPr>
          <a:xfrm>
            <a:off x="0" y="2493819"/>
            <a:ext cx="12192000" cy="3996718"/>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3">
                  <a:lumMod val="20000"/>
                  <a:lumOff val="80000"/>
                </a:schemeClr>
              </a:solidFill>
            </a:endParaRPr>
          </a:p>
        </p:txBody>
      </p:sp>
      <p:grpSp>
        <p:nvGrpSpPr>
          <p:cNvPr id="36" name="Group 10">
            <a:extLst>
              <a:ext uri="{FF2B5EF4-FFF2-40B4-BE49-F238E27FC236}">
                <a16:creationId xmlns:a16="http://schemas.microsoft.com/office/drawing/2014/main" id="{D11BC190-53E9-997D-C6A3-2541ABF4D7F7}"/>
              </a:ext>
            </a:extLst>
          </p:cNvPr>
          <p:cNvGrpSpPr/>
          <p:nvPr/>
        </p:nvGrpSpPr>
        <p:grpSpPr>
          <a:xfrm>
            <a:off x="812383" y="3168944"/>
            <a:ext cx="3273587" cy="2855832"/>
            <a:chOff x="0" y="0"/>
            <a:chExt cx="1293269" cy="1128229"/>
          </a:xfrm>
        </p:grpSpPr>
        <p:sp>
          <p:nvSpPr>
            <p:cNvPr id="37" name="Freeform 11">
              <a:extLst>
                <a:ext uri="{FF2B5EF4-FFF2-40B4-BE49-F238E27FC236}">
                  <a16:creationId xmlns:a16="http://schemas.microsoft.com/office/drawing/2014/main" id="{63A50269-07E7-78BC-C441-F0180C842F8F}"/>
                </a:ext>
              </a:extLst>
            </p:cNvPr>
            <p:cNvSpPr/>
            <p:nvPr/>
          </p:nvSpPr>
          <p:spPr>
            <a:xfrm>
              <a:off x="0" y="0"/>
              <a:ext cx="1293269" cy="1128229"/>
            </a:xfrm>
            <a:custGeom>
              <a:avLst/>
              <a:gdLst/>
              <a:ahLst/>
              <a:cxnLst/>
              <a:rect l="l" t="t" r="r" b="b"/>
              <a:pathLst>
                <a:path w="1293269" h="1128229">
                  <a:moveTo>
                    <a:pt x="36263" y="0"/>
                  </a:moveTo>
                  <a:lnTo>
                    <a:pt x="1257006" y="0"/>
                  </a:lnTo>
                  <a:cubicBezTo>
                    <a:pt x="1266624" y="0"/>
                    <a:pt x="1275847" y="3821"/>
                    <a:pt x="1282648" y="10621"/>
                  </a:cubicBezTo>
                  <a:cubicBezTo>
                    <a:pt x="1289448" y="17422"/>
                    <a:pt x="1293269" y="26645"/>
                    <a:pt x="1293269" y="36263"/>
                  </a:cubicBezTo>
                  <a:lnTo>
                    <a:pt x="1293269" y="1091966"/>
                  </a:lnTo>
                  <a:cubicBezTo>
                    <a:pt x="1293269" y="1111993"/>
                    <a:pt x="1277033" y="1128229"/>
                    <a:pt x="1257006" y="1128229"/>
                  </a:cubicBezTo>
                  <a:lnTo>
                    <a:pt x="36263" y="1128229"/>
                  </a:lnTo>
                  <a:cubicBezTo>
                    <a:pt x="26645" y="1128229"/>
                    <a:pt x="17422" y="1124408"/>
                    <a:pt x="10621" y="1117607"/>
                  </a:cubicBezTo>
                  <a:cubicBezTo>
                    <a:pt x="3821" y="1110807"/>
                    <a:pt x="0" y="1101583"/>
                    <a:pt x="0" y="1091966"/>
                  </a:cubicBezTo>
                  <a:lnTo>
                    <a:pt x="0" y="36263"/>
                  </a:lnTo>
                  <a:cubicBezTo>
                    <a:pt x="0" y="26645"/>
                    <a:pt x="3821" y="17422"/>
                    <a:pt x="10621" y="10621"/>
                  </a:cubicBezTo>
                  <a:cubicBezTo>
                    <a:pt x="17422" y="3821"/>
                    <a:pt x="26645" y="0"/>
                    <a:pt x="36263" y="0"/>
                  </a:cubicBezTo>
                  <a:close/>
                </a:path>
              </a:pathLst>
            </a:custGeom>
            <a:solidFill>
              <a:schemeClr val="tx2"/>
            </a:solidFill>
            <a:ln cap="rnd">
              <a:noFill/>
              <a:prstDash val="solid"/>
              <a:round/>
            </a:ln>
          </p:spPr>
          <p:txBody>
            <a:bodyPr/>
            <a:lstStyle/>
            <a:p>
              <a:endParaRPr lang="en-US" dirty="0"/>
            </a:p>
          </p:txBody>
        </p:sp>
        <p:sp>
          <p:nvSpPr>
            <p:cNvPr id="38" name="TextBox 12">
              <a:extLst>
                <a:ext uri="{FF2B5EF4-FFF2-40B4-BE49-F238E27FC236}">
                  <a16:creationId xmlns:a16="http://schemas.microsoft.com/office/drawing/2014/main" id="{8EA2B62F-D311-7531-25F8-745953423EE8}"/>
                </a:ext>
              </a:extLst>
            </p:cNvPr>
            <p:cNvSpPr txBox="1"/>
            <p:nvPr/>
          </p:nvSpPr>
          <p:spPr>
            <a:xfrm>
              <a:off x="0" y="104775"/>
              <a:ext cx="1293269" cy="1023453"/>
            </a:xfrm>
            <a:prstGeom prst="rect">
              <a:avLst/>
            </a:prstGeom>
          </p:spPr>
          <p:txBody>
            <a:bodyPr lIns="33867" tIns="33867" rIns="33867" bIns="33867" rtlCol="0" anchor="ctr"/>
            <a:lstStyle/>
            <a:p>
              <a:pPr algn="ctr">
                <a:lnSpc>
                  <a:spcPts val="533"/>
                </a:lnSpc>
              </a:pPr>
              <a:endParaRPr sz="1200" b="1">
                <a:latin typeface="Calibri"/>
                <a:cs typeface="Calibri"/>
              </a:endParaRPr>
            </a:p>
          </p:txBody>
        </p:sp>
      </p:grpSp>
      <p:sp>
        <p:nvSpPr>
          <p:cNvPr id="6" name="Title 5">
            <a:extLst>
              <a:ext uri="{FF2B5EF4-FFF2-40B4-BE49-F238E27FC236}">
                <a16:creationId xmlns:a16="http://schemas.microsoft.com/office/drawing/2014/main" id="{0C020794-B2CE-4BDA-8B0D-1C0AC71C85ED}"/>
              </a:ext>
            </a:extLst>
          </p:cNvPr>
          <p:cNvSpPr>
            <a:spLocks noGrp="1"/>
          </p:cNvSpPr>
          <p:nvPr>
            <p:ph type="title"/>
          </p:nvPr>
        </p:nvSpPr>
        <p:spPr>
          <a:xfrm>
            <a:off x="609600" y="394311"/>
            <a:ext cx="10972800" cy="1889756"/>
          </a:xfrm>
        </p:spPr>
        <p:txBody>
          <a:bodyPr/>
          <a:lstStyle/>
          <a:p>
            <a:pPr algn="ctr">
              <a:lnSpc>
                <a:spcPct val="100000"/>
              </a:lnSpc>
            </a:pPr>
            <a:r>
              <a:rPr lang="en-US" sz="4000" dirty="0"/>
              <a:t>Aim for </a:t>
            </a:r>
            <a:r>
              <a:rPr lang="en-US" sz="4000" dirty="0">
                <a:solidFill>
                  <a:schemeClr val="accent1"/>
                </a:solidFill>
              </a:rPr>
              <a:t>ZERO</a:t>
            </a:r>
            <a:r>
              <a:rPr lang="en-US" sz="4000" dirty="0"/>
              <a:t> and Prepare </a:t>
            </a:r>
            <a:br>
              <a:rPr lang="en-US" sz="4000" dirty="0"/>
            </a:br>
            <a:r>
              <a:rPr lang="en-US" sz="4000" dirty="0"/>
              <a:t>to Support Staff When a </a:t>
            </a:r>
            <a:br>
              <a:rPr lang="en-US" sz="4000" dirty="0"/>
            </a:br>
            <a:r>
              <a:rPr lang="en-US" sz="4000" dirty="0"/>
              <a:t>Patient Dies by Suicide</a:t>
            </a:r>
            <a:br>
              <a:rPr lang="en-US" sz="4000" dirty="0"/>
            </a:br>
            <a:endParaRPr lang="en-US" sz="4000" dirty="0"/>
          </a:p>
        </p:txBody>
      </p:sp>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10</a:t>
            </a:fld>
            <a:endParaRPr lang="en-US" dirty="0"/>
          </a:p>
        </p:txBody>
      </p:sp>
      <p:sp>
        <p:nvSpPr>
          <p:cNvPr id="4" name="Footer Placeholder 4">
            <a:extLst>
              <a:ext uri="{FF2B5EF4-FFF2-40B4-BE49-F238E27FC236}">
                <a16:creationId xmlns:a16="http://schemas.microsoft.com/office/drawing/2014/main" id="{30B5B5E2-84DD-7BCA-5D6E-FA4E287813F9}"/>
              </a:ext>
            </a:extLst>
          </p:cNvPr>
          <p:cNvSpPr>
            <a:spLocks noGrp="1"/>
          </p:cNvSpPr>
          <p:nvPr>
            <p:ph type="ftr" sz="quarter" idx="3"/>
          </p:nvPr>
        </p:nvSpPr>
        <p:spPr>
          <a:xfrm>
            <a:off x="670560" y="6536419"/>
            <a:ext cx="6150102" cy="338328"/>
          </a:xfrm>
        </p:spPr>
        <p:txBody>
          <a:bodyPr/>
          <a:lstStyle/>
          <a:p>
            <a:r>
              <a:rPr lang="en-US" dirty="0"/>
              <a:t>© 2024 Education Development Center | </a:t>
            </a:r>
            <a:r>
              <a:rPr lang="en-US" dirty="0" err="1"/>
              <a:t>ZeroSuicide.edc.org</a:t>
            </a:r>
            <a:endParaRPr lang="en-US" dirty="0"/>
          </a:p>
        </p:txBody>
      </p:sp>
      <p:grpSp>
        <p:nvGrpSpPr>
          <p:cNvPr id="9" name="Group 6">
            <a:extLst>
              <a:ext uri="{FF2B5EF4-FFF2-40B4-BE49-F238E27FC236}">
                <a16:creationId xmlns:a16="http://schemas.microsoft.com/office/drawing/2014/main" id="{98129AD2-45ED-32F5-FB6E-52C858095C68}"/>
              </a:ext>
            </a:extLst>
          </p:cNvPr>
          <p:cNvGrpSpPr/>
          <p:nvPr/>
        </p:nvGrpSpPr>
        <p:grpSpPr>
          <a:xfrm>
            <a:off x="1965099" y="2666631"/>
            <a:ext cx="885859" cy="870492"/>
            <a:chOff x="0" y="0"/>
            <a:chExt cx="513522" cy="504614"/>
          </a:xfrm>
        </p:grpSpPr>
        <p:sp>
          <p:nvSpPr>
            <p:cNvPr id="10" name="Freeform 7">
              <a:extLst>
                <a:ext uri="{FF2B5EF4-FFF2-40B4-BE49-F238E27FC236}">
                  <a16:creationId xmlns:a16="http://schemas.microsoft.com/office/drawing/2014/main" id="{E1007833-D35E-6172-0797-71A24958DA92}"/>
                </a:ext>
              </a:extLst>
            </p:cNvPr>
            <p:cNvSpPr/>
            <p:nvPr/>
          </p:nvSpPr>
          <p:spPr>
            <a:xfrm>
              <a:off x="0" y="0"/>
              <a:ext cx="513522" cy="504614"/>
            </a:xfrm>
            <a:custGeom>
              <a:avLst/>
              <a:gdLst/>
              <a:ahLst/>
              <a:cxnLst/>
              <a:rect l="l" t="t" r="r" b="b"/>
              <a:pathLst>
                <a:path w="513522" h="504614">
                  <a:moveTo>
                    <a:pt x="134005" y="0"/>
                  </a:moveTo>
                  <a:lnTo>
                    <a:pt x="379517" y="0"/>
                  </a:lnTo>
                  <a:cubicBezTo>
                    <a:pt x="453525" y="0"/>
                    <a:pt x="513522" y="59996"/>
                    <a:pt x="513522" y="134005"/>
                  </a:cubicBezTo>
                  <a:lnTo>
                    <a:pt x="513522" y="370609"/>
                  </a:lnTo>
                  <a:cubicBezTo>
                    <a:pt x="513522" y="406149"/>
                    <a:pt x="499403" y="440234"/>
                    <a:pt x="474272" y="465364"/>
                  </a:cubicBezTo>
                  <a:cubicBezTo>
                    <a:pt x="449142" y="490495"/>
                    <a:pt x="415057" y="504614"/>
                    <a:pt x="379517" y="504614"/>
                  </a:cubicBezTo>
                  <a:lnTo>
                    <a:pt x="134005" y="504614"/>
                  </a:lnTo>
                  <a:cubicBezTo>
                    <a:pt x="59996" y="504614"/>
                    <a:pt x="0" y="444618"/>
                    <a:pt x="0" y="370609"/>
                  </a:cubicBezTo>
                  <a:lnTo>
                    <a:pt x="0" y="134005"/>
                  </a:lnTo>
                  <a:cubicBezTo>
                    <a:pt x="0" y="59996"/>
                    <a:pt x="59996" y="0"/>
                    <a:pt x="134005" y="0"/>
                  </a:cubicBezTo>
                  <a:close/>
                </a:path>
              </a:pathLst>
            </a:custGeom>
            <a:solidFill>
              <a:srgbClr val="FCB400"/>
            </a:solidFill>
            <a:ln cap="rnd">
              <a:noFill/>
              <a:prstDash val="solid"/>
              <a:round/>
            </a:ln>
          </p:spPr>
          <p:txBody>
            <a:bodyPr/>
            <a:lstStyle/>
            <a:p>
              <a:endParaRPr lang="en-US"/>
            </a:p>
          </p:txBody>
        </p:sp>
        <p:sp>
          <p:nvSpPr>
            <p:cNvPr id="11" name="TextBox 8">
              <a:extLst>
                <a:ext uri="{FF2B5EF4-FFF2-40B4-BE49-F238E27FC236}">
                  <a16:creationId xmlns:a16="http://schemas.microsoft.com/office/drawing/2014/main" id="{01D3BC8D-656E-EEE7-1A7C-89675F74B580}"/>
                </a:ext>
              </a:extLst>
            </p:cNvPr>
            <p:cNvSpPr txBox="1"/>
            <p:nvPr/>
          </p:nvSpPr>
          <p:spPr>
            <a:xfrm>
              <a:off x="0" y="95250"/>
              <a:ext cx="513522" cy="409364"/>
            </a:xfrm>
            <a:prstGeom prst="rect">
              <a:avLst/>
            </a:prstGeom>
          </p:spPr>
          <p:txBody>
            <a:bodyPr lIns="17973" tIns="17973" rIns="17973" bIns="17973" rtlCol="0" anchor="ctr"/>
            <a:lstStyle/>
            <a:p>
              <a:pPr algn="ctr">
                <a:lnSpc>
                  <a:spcPts val="533"/>
                </a:lnSpc>
                <a:spcBef>
                  <a:spcPct val="0"/>
                </a:spcBef>
              </a:pPr>
              <a:endParaRPr sz="1200" b="1">
                <a:latin typeface="Calibri"/>
                <a:cs typeface="Calibri"/>
              </a:endParaRPr>
            </a:p>
          </p:txBody>
        </p:sp>
      </p:grpSp>
      <p:sp>
        <p:nvSpPr>
          <p:cNvPr id="12" name="TextBox 9">
            <a:extLst>
              <a:ext uri="{FF2B5EF4-FFF2-40B4-BE49-F238E27FC236}">
                <a16:creationId xmlns:a16="http://schemas.microsoft.com/office/drawing/2014/main" id="{8D30F60F-3874-2AE0-4539-CB1BD1DA6F1C}"/>
              </a:ext>
            </a:extLst>
          </p:cNvPr>
          <p:cNvSpPr txBox="1"/>
          <p:nvPr/>
        </p:nvSpPr>
        <p:spPr>
          <a:xfrm>
            <a:off x="2012667" y="2822067"/>
            <a:ext cx="742692" cy="718595"/>
          </a:xfrm>
          <a:prstGeom prst="rect">
            <a:avLst/>
          </a:prstGeom>
        </p:spPr>
        <p:txBody>
          <a:bodyPr wrap="square" lIns="0" tIns="0" rIns="0" bIns="0" rtlCol="0" anchor="ctr">
            <a:spAutoFit/>
          </a:bodyPr>
          <a:lstStyle/>
          <a:p>
            <a:pPr algn="ctr">
              <a:lnSpc>
                <a:spcPts val="5550"/>
              </a:lnSpc>
            </a:pPr>
            <a:r>
              <a:rPr lang="en-US" sz="6167" b="1" spc="-493" dirty="0">
                <a:solidFill>
                  <a:schemeClr val="bg1"/>
                </a:solidFill>
                <a:latin typeface="Arial" panose="020B0604020202020204" pitchFamily="34" charset="0"/>
                <a:ea typeface="Canva Sans 2 Bold"/>
                <a:cs typeface="Arial" panose="020B0604020202020204" pitchFamily="34" charset="0"/>
                <a:sym typeface="Canva Sans 2 Bold"/>
              </a:rPr>
              <a:t>1</a:t>
            </a:r>
          </a:p>
        </p:txBody>
      </p:sp>
      <p:grpSp>
        <p:nvGrpSpPr>
          <p:cNvPr id="13" name="Group 10">
            <a:extLst>
              <a:ext uri="{FF2B5EF4-FFF2-40B4-BE49-F238E27FC236}">
                <a16:creationId xmlns:a16="http://schemas.microsoft.com/office/drawing/2014/main" id="{5A0F75DA-101E-ED2A-59CC-21407E498340}"/>
              </a:ext>
            </a:extLst>
          </p:cNvPr>
          <p:cNvGrpSpPr/>
          <p:nvPr/>
        </p:nvGrpSpPr>
        <p:grpSpPr>
          <a:xfrm>
            <a:off x="4459207" y="3168944"/>
            <a:ext cx="3273587" cy="2855832"/>
            <a:chOff x="0" y="0"/>
            <a:chExt cx="1293269" cy="1128229"/>
          </a:xfrm>
        </p:grpSpPr>
        <p:sp>
          <p:nvSpPr>
            <p:cNvPr id="14" name="Freeform 11">
              <a:extLst>
                <a:ext uri="{FF2B5EF4-FFF2-40B4-BE49-F238E27FC236}">
                  <a16:creationId xmlns:a16="http://schemas.microsoft.com/office/drawing/2014/main" id="{E774305B-2DA5-7784-9F83-659426A6D3C5}"/>
                </a:ext>
              </a:extLst>
            </p:cNvPr>
            <p:cNvSpPr/>
            <p:nvPr/>
          </p:nvSpPr>
          <p:spPr>
            <a:xfrm>
              <a:off x="0" y="0"/>
              <a:ext cx="1293269" cy="1128229"/>
            </a:xfrm>
            <a:custGeom>
              <a:avLst/>
              <a:gdLst/>
              <a:ahLst/>
              <a:cxnLst/>
              <a:rect l="l" t="t" r="r" b="b"/>
              <a:pathLst>
                <a:path w="1293269" h="1128229">
                  <a:moveTo>
                    <a:pt x="36263" y="0"/>
                  </a:moveTo>
                  <a:lnTo>
                    <a:pt x="1257006" y="0"/>
                  </a:lnTo>
                  <a:cubicBezTo>
                    <a:pt x="1266624" y="0"/>
                    <a:pt x="1275847" y="3821"/>
                    <a:pt x="1282648" y="10621"/>
                  </a:cubicBezTo>
                  <a:cubicBezTo>
                    <a:pt x="1289448" y="17422"/>
                    <a:pt x="1293269" y="26645"/>
                    <a:pt x="1293269" y="36263"/>
                  </a:cubicBezTo>
                  <a:lnTo>
                    <a:pt x="1293269" y="1091966"/>
                  </a:lnTo>
                  <a:cubicBezTo>
                    <a:pt x="1293269" y="1111993"/>
                    <a:pt x="1277033" y="1128229"/>
                    <a:pt x="1257006" y="1128229"/>
                  </a:cubicBezTo>
                  <a:lnTo>
                    <a:pt x="36263" y="1128229"/>
                  </a:lnTo>
                  <a:cubicBezTo>
                    <a:pt x="26645" y="1128229"/>
                    <a:pt x="17422" y="1124408"/>
                    <a:pt x="10621" y="1117607"/>
                  </a:cubicBezTo>
                  <a:cubicBezTo>
                    <a:pt x="3821" y="1110807"/>
                    <a:pt x="0" y="1101583"/>
                    <a:pt x="0" y="1091966"/>
                  </a:cubicBezTo>
                  <a:lnTo>
                    <a:pt x="0" y="36263"/>
                  </a:lnTo>
                  <a:cubicBezTo>
                    <a:pt x="0" y="26645"/>
                    <a:pt x="3821" y="17422"/>
                    <a:pt x="10621" y="10621"/>
                  </a:cubicBezTo>
                  <a:cubicBezTo>
                    <a:pt x="17422" y="3821"/>
                    <a:pt x="26645" y="0"/>
                    <a:pt x="36263" y="0"/>
                  </a:cubicBezTo>
                  <a:close/>
                </a:path>
              </a:pathLst>
            </a:custGeom>
            <a:solidFill>
              <a:srgbClr val="D9D9D9"/>
            </a:solidFill>
            <a:ln cap="rnd">
              <a:noFill/>
              <a:prstDash val="solid"/>
              <a:round/>
            </a:ln>
          </p:spPr>
          <p:txBody>
            <a:bodyPr/>
            <a:lstStyle/>
            <a:p>
              <a:endParaRPr lang="en-US"/>
            </a:p>
          </p:txBody>
        </p:sp>
        <p:sp>
          <p:nvSpPr>
            <p:cNvPr id="15" name="TextBox 12">
              <a:extLst>
                <a:ext uri="{FF2B5EF4-FFF2-40B4-BE49-F238E27FC236}">
                  <a16:creationId xmlns:a16="http://schemas.microsoft.com/office/drawing/2014/main" id="{A687085C-7314-CFF4-144D-0F3F799ACC60}"/>
                </a:ext>
              </a:extLst>
            </p:cNvPr>
            <p:cNvSpPr txBox="1"/>
            <p:nvPr/>
          </p:nvSpPr>
          <p:spPr>
            <a:xfrm>
              <a:off x="0" y="104775"/>
              <a:ext cx="1293269" cy="1023453"/>
            </a:xfrm>
            <a:prstGeom prst="rect">
              <a:avLst/>
            </a:prstGeom>
          </p:spPr>
          <p:txBody>
            <a:bodyPr lIns="33867" tIns="33867" rIns="33867" bIns="33867" rtlCol="0" anchor="ctr"/>
            <a:lstStyle/>
            <a:p>
              <a:pPr algn="ctr">
                <a:lnSpc>
                  <a:spcPts val="533"/>
                </a:lnSpc>
              </a:pPr>
              <a:endParaRPr sz="1200" b="1">
                <a:latin typeface="Calibri"/>
                <a:cs typeface="Calibri"/>
              </a:endParaRPr>
            </a:p>
          </p:txBody>
        </p:sp>
      </p:grpSp>
      <p:grpSp>
        <p:nvGrpSpPr>
          <p:cNvPr id="16" name="Group 13">
            <a:extLst>
              <a:ext uri="{FF2B5EF4-FFF2-40B4-BE49-F238E27FC236}">
                <a16:creationId xmlns:a16="http://schemas.microsoft.com/office/drawing/2014/main" id="{A6B739EB-7624-B2FC-BC41-406ED8E6F51D}"/>
              </a:ext>
            </a:extLst>
          </p:cNvPr>
          <p:cNvGrpSpPr/>
          <p:nvPr/>
        </p:nvGrpSpPr>
        <p:grpSpPr>
          <a:xfrm>
            <a:off x="5666926" y="2652776"/>
            <a:ext cx="885859" cy="870492"/>
            <a:chOff x="0" y="0"/>
            <a:chExt cx="513522" cy="504614"/>
          </a:xfrm>
        </p:grpSpPr>
        <p:sp>
          <p:nvSpPr>
            <p:cNvPr id="17" name="Freeform 14">
              <a:extLst>
                <a:ext uri="{FF2B5EF4-FFF2-40B4-BE49-F238E27FC236}">
                  <a16:creationId xmlns:a16="http://schemas.microsoft.com/office/drawing/2014/main" id="{0B78EB98-3390-DEA0-E0C4-E2E3670DCCBF}"/>
                </a:ext>
              </a:extLst>
            </p:cNvPr>
            <p:cNvSpPr/>
            <p:nvPr/>
          </p:nvSpPr>
          <p:spPr>
            <a:xfrm>
              <a:off x="0" y="0"/>
              <a:ext cx="513522" cy="504614"/>
            </a:xfrm>
            <a:custGeom>
              <a:avLst/>
              <a:gdLst/>
              <a:ahLst/>
              <a:cxnLst/>
              <a:rect l="l" t="t" r="r" b="b"/>
              <a:pathLst>
                <a:path w="513522" h="504614">
                  <a:moveTo>
                    <a:pt x="134005" y="0"/>
                  </a:moveTo>
                  <a:lnTo>
                    <a:pt x="379517" y="0"/>
                  </a:lnTo>
                  <a:cubicBezTo>
                    <a:pt x="453525" y="0"/>
                    <a:pt x="513522" y="59996"/>
                    <a:pt x="513522" y="134005"/>
                  </a:cubicBezTo>
                  <a:lnTo>
                    <a:pt x="513522" y="370609"/>
                  </a:lnTo>
                  <a:cubicBezTo>
                    <a:pt x="513522" y="406149"/>
                    <a:pt x="499403" y="440234"/>
                    <a:pt x="474272" y="465364"/>
                  </a:cubicBezTo>
                  <a:cubicBezTo>
                    <a:pt x="449142" y="490495"/>
                    <a:pt x="415057" y="504614"/>
                    <a:pt x="379517" y="504614"/>
                  </a:cubicBezTo>
                  <a:lnTo>
                    <a:pt x="134005" y="504614"/>
                  </a:lnTo>
                  <a:cubicBezTo>
                    <a:pt x="59996" y="504614"/>
                    <a:pt x="0" y="444618"/>
                    <a:pt x="0" y="370609"/>
                  </a:cubicBezTo>
                  <a:lnTo>
                    <a:pt x="0" y="134005"/>
                  </a:lnTo>
                  <a:cubicBezTo>
                    <a:pt x="0" y="59996"/>
                    <a:pt x="59996" y="0"/>
                    <a:pt x="134005" y="0"/>
                  </a:cubicBezTo>
                  <a:close/>
                </a:path>
              </a:pathLst>
            </a:custGeom>
            <a:solidFill>
              <a:srgbClr val="FCB400"/>
            </a:solidFill>
            <a:ln cap="rnd">
              <a:noFill/>
              <a:prstDash val="solid"/>
              <a:round/>
            </a:ln>
          </p:spPr>
          <p:txBody>
            <a:bodyPr/>
            <a:lstStyle/>
            <a:p>
              <a:endParaRPr lang="en-US"/>
            </a:p>
          </p:txBody>
        </p:sp>
        <p:sp>
          <p:nvSpPr>
            <p:cNvPr id="18" name="TextBox 15">
              <a:extLst>
                <a:ext uri="{FF2B5EF4-FFF2-40B4-BE49-F238E27FC236}">
                  <a16:creationId xmlns:a16="http://schemas.microsoft.com/office/drawing/2014/main" id="{CD954BF4-C690-52AC-F259-5BC6A06BB807}"/>
                </a:ext>
              </a:extLst>
            </p:cNvPr>
            <p:cNvSpPr txBox="1"/>
            <p:nvPr/>
          </p:nvSpPr>
          <p:spPr>
            <a:xfrm>
              <a:off x="0" y="95250"/>
              <a:ext cx="513522" cy="409364"/>
            </a:xfrm>
            <a:prstGeom prst="rect">
              <a:avLst/>
            </a:prstGeom>
          </p:spPr>
          <p:txBody>
            <a:bodyPr lIns="17973" tIns="17973" rIns="17973" bIns="17973" rtlCol="0" anchor="ctr"/>
            <a:lstStyle/>
            <a:p>
              <a:pPr algn="ctr">
                <a:lnSpc>
                  <a:spcPts val="533"/>
                </a:lnSpc>
                <a:spcBef>
                  <a:spcPct val="0"/>
                </a:spcBef>
              </a:pPr>
              <a:endParaRPr sz="1200" b="1">
                <a:latin typeface="Calibri"/>
                <a:cs typeface="Calibri"/>
              </a:endParaRPr>
            </a:p>
          </p:txBody>
        </p:sp>
      </p:grpSp>
      <p:sp>
        <p:nvSpPr>
          <p:cNvPr id="19" name="TextBox 16">
            <a:extLst>
              <a:ext uri="{FF2B5EF4-FFF2-40B4-BE49-F238E27FC236}">
                <a16:creationId xmlns:a16="http://schemas.microsoft.com/office/drawing/2014/main" id="{782132EE-A882-750C-E4CE-D00F2FC34250}"/>
              </a:ext>
            </a:extLst>
          </p:cNvPr>
          <p:cNvSpPr txBox="1"/>
          <p:nvPr/>
        </p:nvSpPr>
        <p:spPr>
          <a:xfrm>
            <a:off x="5724654" y="2805646"/>
            <a:ext cx="742692" cy="718595"/>
          </a:xfrm>
          <a:prstGeom prst="rect">
            <a:avLst/>
          </a:prstGeom>
        </p:spPr>
        <p:txBody>
          <a:bodyPr wrap="square" lIns="0" tIns="0" rIns="0" bIns="0" rtlCol="0" anchor="t">
            <a:spAutoFit/>
          </a:bodyPr>
          <a:lstStyle/>
          <a:p>
            <a:pPr algn="ctr">
              <a:lnSpc>
                <a:spcPts val="5550"/>
              </a:lnSpc>
            </a:pPr>
            <a:r>
              <a:rPr lang="en-US" sz="6167" b="1" spc="-493" dirty="0">
                <a:solidFill>
                  <a:schemeClr val="bg1"/>
                </a:solidFill>
                <a:latin typeface="Arial" panose="020B0604020202020204" pitchFamily="34" charset="0"/>
                <a:ea typeface="Canva Sans 2 Bold"/>
                <a:cs typeface="Arial" panose="020B0604020202020204" pitchFamily="34" charset="0"/>
                <a:sym typeface="Canva Sans 2 Bold"/>
              </a:rPr>
              <a:t>2</a:t>
            </a:r>
          </a:p>
        </p:txBody>
      </p:sp>
      <p:grpSp>
        <p:nvGrpSpPr>
          <p:cNvPr id="20" name="Group 17">
            <a:extLst>
              <a:ext uri="{FF2B5EF4-FFF2-40B4-BE49-F238E27FC236}">
                <a16:creationId xmlns:a16="http://schemas.microsoft.com/office/drawing/2014/main" id="{C92C6934-65C9-442A-66E1-27C1AC543EE3}"/>
              </a:ext>
            </a:extLst>
          </p:cNvPr>
          <p:cNvGrpSpPr/>
          <p:nvPr/>
        </p:nvGrpSpPr>
        <p:grpSpPr>
          <a:xfrm>
            <a:off x="8105613" y="3168944"/>
            <a:ext cx="3273587" cy="2855832"/>
            <a:chOff x="0" y="0"/>
            <a:chExt cx="1293269" cy="1128229"/>
          </a:xfrm>
        </p:grpSpPr>
        <p:sp>
          <p:nvSpPr>
            <p:cNvPr id="21" name="Freeform 18">
              <a:extLst>
                <a:ext uri="{FF2B5EF4-FFF2-40B4-BE49-F238E27FC236}">
                  <a16:creationId xmlns:a16="http://schemas.microsoft.com/office/drawing/2014/main" id="{FCCBE8DA-21BC-B102-9D02-5CDA76673B58}"/>
                </a:ext>
              </a:extLst>
            </p:cNvPr>
            <p:cNvSpPr/>
            <p:nvPr/>
          </p:nvSpPr>
          <p:spPr>
            <a:xfrm>
              <a:off x="0" y="0"/>
              <a:ext cx="1293269" cy="1128229"/>
            </a:xfrm>
            <a:custGeom>
              <a:avLst/>
              <a:gdLst/>
              <a:ahLst/>
              <a:cxnLst/>
              <a:rect l="l" t="t" r="r" b="b"/>
              <a:pathLst>
                <a:path w="1293269" h="1128229">
                  <a:moveTo>
                    <a:pt x="36263" y="0"/>
                  </a:moveTo>
                  <a:lnTo>
                    <a:pt x="1257006" y="0"/>
                  </a:lnTo>
                  <a:cubicBezTo>
                    <a:pt x="1266624" y="0"/>
                    <a:pt x="1275847" y="3821"/>
                    <a:pt x="1282648" y="10621"/>
                  </a:cubicBezTo>
                  <a:cubicBezTo>
                    <a:pt x="1289448" y="17422"/>
                    <a:pt x="1293269" y="26645"/>
                    <a:pt x="1293269" y="36263"/>
                  </a:cubicBezTo>
                  <a:lnTo>
                    <a:pt x="1293269" y="1091966"/>
                  </a:lnTo>
                  <a:cubicBezTo>
                    <a:pt x="1293269" y="1111993"/>
                    <a:pt x="1277033" y="1128229"/>
                    <a:pt x="1257006" y="1128229"/>
                  </a:cubicBezTo>
                  <a:lnTo>
                    <a:pt x="36263" y="1128229"/>
                  </a:lnTo>
                  <a:cubicBezTo>
                    <a:pt x="26645" y="1128229"/>
                    <a:pt x="17422" y="1124408"/>
                    <a:pt x="10621" y="1117607"/>
                  </a:cubicBezTo>
                  <a:cubicBezTo>
                    <a:pt x="3821" y="1110807"/>
                    <a:pt x="0" y="1101583"/>
                    <a:pt x="0" y="1091966"/>
                  </a:cubicBezTo>
                  <a:lnTo>
                    <a:pt x="0" y="36263"/>
                  </a:lnTo>
                  <a:cubicBezTo>
                    <a:pt x="0" y="26645"/>
                    <a:pt x="3821" y="17422"/>
                    <a:pt x="10621" y="10621"/>
                  </a:cubicBezTo>
                  <a:cubicBezTo>
                    <a:pt x="17422" y="3821"/>
                    <a:pt x="26645" y="0"/>
                    <a:pt x="36263" y="0"/>
                  </a:cubicBezTo>
                  <a:close/>
                </a:path>
              </a:pathLst>
            </a:custGeom>
            <a:solidFill>
              <a:srgbClr val="545450"/>
            </a:solidFill>
            <a:ln cap="rnd">
              <a:noFill/>
              <a:prstDash val="solid"/>
              <a:round/>
            </a:ln>
          </p:spPr>
          <p:txBody>
            <a:bodyPr/>
            <a:lstStyle/>
            <a:p>
              <a:endParaRPr lang="en-US"/>
            </a:p>
          </p:txBody>
        </p:sp>
        <p:sp>
          <p:nvSpPr>
            <p:cNvPr id="22" name="TextBox 19">
              <a:extLst>
                <a:ext uri="{FF2B5EF4-FFF2-40B4-BE49-F238E27FC236}">
                  <a16:creationId xmlns:a16="http://schemas.microsoft.com/office/drawing/2014/main" id="{7086E2A8-4DC8-3F49-4393-54BA276235F8}"/>
                </a:ext>
              </a:extLst>
            </p:cNvPr>
            <p:cNvSpPr txBox="1"/>
            <p:nvPr/>
          </p:nvSpPr>
          <p:spPr>
            <a:xfrm>
              <a:off x="0" y="104775"/>
              <a:ext cx="1293269" cy="1023453"/>
            </a:xfrm>
            <a:prstGeom prst="rect">
              <a:avLst/>
            </a:prstGeom>
          </p:spPr>
          <p:txBody>
            <a:bodyPr lIns="33867" tIns="33867" rIns="33867" bIns="33867" rtlCol="0" anchor="ctr"/>
            <a:lstStyle/>
            <a:p>
              <a:pPr algn="ctr">
                <a:lnSpc>
                  <a:spcPts val="533"/>
                </a:lnSpc>
              </a:pPr>
              <a:endParaRPr sz="1200" b="1">
                <a:latin typeface="Calibri"/>
                <a:cs typeface="Calibri"/>
              </a:endParaRPr>
            </a:p>
          </p:txBody>
        </p:sp>
      </p:grpSp>
      <p:grpSp>
        <p:nvGrpSpPr>
          <p:cNvPr id="23" name="Group 20">
            <a:extLst>
              <a:ext uri="{FF2B5EF4-FFF2-40B4-BE49-F238E27FC236}">
                <a16:creationId xmlns:a16="http://schemas.microsoft.com/office/drawing/2014/main" id="{5F317C93-315E-E5D4-41D7-D9EC75458131}"/>
              </a:ext>
            </a:extLst>
          </p:cNvPr>
          <p:cNvGrpSpPr/>
          <p:nvPr/>
        </p:nvGrpSpPr>
        <p:grpSpPr>
          <a:xfrm>
            <a:off x="9313332" y="2652776"/>
            <a:ext cx="885859" cy="870492"/>
            <a:chOff x="0" y="0"/>
            <a:chExt cx="513522" cy="504614"/>
          </a:xfrm>
        </p:grpSpPr>
        <p:sp>
          <p:nvSpPr>
            <p:cNvPr id="24" name="Freeform 21">
              <a:extLst>
                <a:ext uri="{FF2B5EF4-FFF2-40B4-BE49-F238E27FC236}">
                  <a16:creationId xmlns:a16="http://schemas.microsoft.com/office/drawing/2014/main" id="{3C4360DD-3233-8A4E-C782-87FD7B081F15}"/>
                </a:ext>
              </a:extLst>
            </p:cNvPr>
            <p:cNvSpPr/>
            <p:nvPr/>
          </p:nvSpPr>
          <p:spPr>
            <a:xfrm>
              <a:off x="0" y="0"/>
              <a:ext cx="513522" cy="504614"/>
            </a:xfrm>
            <a:custGeom>
              <a:avLst/>
              <a:gdLst/>
              <a:ahLst/>
              <a:cxnLst/>
              <a:rect l="l" t="t" r="r" b="b"/>
              <a:pathLst>
                <a:path w="513522" h="504614">
                  <a:moveTo>
                    <a:pt x="134005" y="0"/>
                  </a:moveTo>
                  <a:lnTo>
                    <a:pt x="379517" y="0"/>
                  </a:lnTo>
                  <a:cubicBezTo>
                    <a:pt x="453525" y="0"/>
                    <a:pt x="513522" y="59996"/>
                    <a:pt x="513522" y="134005"/>
                  </a:cubicBezTo>
                  <a:lnTo>
                    <a:pt x="513522" y="370609"/>
                  </a:lnTo>
                  <a:cubicBezTo>
                    <a:pt x="513522" y="406149"/>
                    <a:pt x="499403" y="440234"/>
                    <a:pt x="474272" y="465364"/>
                  </a:cubicBezTo>
                  <a:cubicBezTo>
                    <a:pt x="449142" y="490495"/>
                    <a:pt x="415057" y="504614"/>
                    <a:pt x="379517" y="504614"/>
                  </a:cubicBezTo>
                  <a:lnTo>
                    <a:pt x="134005" y="504614"/>
                  </a:lnTo>
                  <a:cubicBezTo>
                    <a:pt x="59996" y="504614"/>
                    <a:pt x="0" y="444618"/>
                    <a:pt x="0" y="370609"/>
                  </a:cubicBezTo>
                  <a:lnTo>
                    <a:pt x="0" y="134005"/>
                  </a:lnTo>
                  <a:cubicBezTo>
                    <a:pt x="0" y="59996"/>
                    <a:pt x="59996" y="0"/>
                    <a:pt x="134005" y="0"/>
                  </a:cubicBezTo>
                  <a:close/>
                </a:path>
              </a:pathLst>
            </a:custGeom>
            <a:solidFill>
              <a:srgbClr val="FCB400"/>
            </a:solidFill>
            <a:ln cap="rnd">
              <a:noFill/>
              <a:prstDash val="solid"/>
              <a:round/>
            </a:ln>
          </p:spPr>
          <p:txBody>
            <a:bodyPr/>
            <a:lstStyle/>
            <a:p>
              <a:endParaRPr lang="en-US"/>
            </a:p>
          </p:txBody>
        </p:sp>
        <p:sp>
          <p:nvSpPr>
            <p:cNvPr id="25" name="TextBox 22">
              <a:extLst>
                <a:ext uri="{FF2B5EF4-FFF2-40B4-BE49-F238E27FC236}">
                  <a16:creationId xmlns:a16="http://schemas.microsoft.com/office/drawing/2014/main" id="{D6E8246C-38F8-C729-99AE-C7262A329833}"/>
                </a:ext>
              </a:extLst>
            </p:cNvPr>
            <p:cNvSpPr txBox="1"/>
            <p:nvPr/>
          </p:nvSpPr>
          <p:spPr>
            <a:xfrm>
              <a:off x="0" y="95250"/>
              <a:ext cx="513522" cy="409364"/>
            </a:xfrm>
            <a:prstGeom prst="rect">
              <a:avLst/>
            </a:prstGeom>
          </p:spPr>
          <p:txBody>
            <a:bodyPr lIns="17973" tIns="17973" rIns="17973" bIns="17973" rtlCol="0" anchor="ctr"/>
            <a:lstStyle/>
            <a:p>
              <a:pPr algn="ctr">
                <a:lnSpc>
                  <a:spcPts val="533"/>
                </a:lnSpc>
                <a:spcBef>
                  <a:spcPct val="0"/>
                </a:spcBef>
              </a:pPr>
              <a:endParaRPr sz="1200" b="1">
                <a:latin typeface="Calibri"/>
                <a:cs typeface="Calibri"/>
              </a:endParaRPr>
            </a:p>
          </p:txBody>
        </p:sp>
      </p:grpSp>
      <p:sp>
        <p:nvSpPr>
          <p:cNvPr id="26" name="TextBox 23">
            <a:extLst>
              <a:ext uri="{FF2B5EF4-FFF2-40B4-BE49-F238E27FC236}">
                <a16:creationId xmlns:a16="http://schemas.microsoft.com/office/drawing/2014/main" id="{6176BC31-7A9F-5EF8-AF32-3C0FAFBB5925}"/>
              </a:ext>
            </a:extLst>
          </p:cNvPr>
          <p:cNvSpPr txBox="1"/>
          <p:nvPr/>
        </p:nvSpPr>
        <p:spPr>
          <a:xfrm>
            <a:off x="9371061" y="2820886"/>
            <a:ext cx="742692" cy="718595"/>
          </a:xfrm>
          <a:prstGeom prst="rect">
            <a:avLst/>
          </a:prstGeom>
        </p:spPr>
        <p:txBody>
          <a:bodyPr wrap="square" lIns="0" tIns="0" rIns="0" bIns="0" rtlCol="0" anchor="t">
            <a:spAutoFit/>
          </a:bodyPr>
          <a:lstStyle/>
          <a:p>
            <a:pPr algn="ctr">
              <a:lnSpc>
                <a:spcPts val="5550"/>
              </a:lnSpc>
            </a:pPr>
            <a:r>
              <a:rPr lang="en-US" sz="6167" b="1" spc="-493" dirty="0">
                <a:solidFill>
                  <a:schemeClr val="bg1"/>
                </a:solidFill>
                <a:latin typeface="Arial" panose="020B0604020202020204" pitchFamily="34" charset="0"/>
                <a:ea typeface="Canva Sans 2 Bold"/>
                <a:cs typeface="Arial" panose="020B0604020202020204" pitchFamily="34" charset="0"/>
                <a:sym typeface="Canva Sans 2 Bold"/>
              </a:rPr>
              <a:t>3</a:t>
            </a:r>
          </a:p>
        </p:txBody>
      </p:sp>
      <p:sp>
        <p:nvSpPr>
          <p:cNvPr id="27" name="TextBox 24">
            <a:extLst>
              <a:ext uri="{FF2B5EF4-FFF2-40B4-BE49-F238E27FC236}">
                <a16:creationId xmlns:a16="http://schemas.microsoft.com/office/drawing/2014/main" id="{442B4285-7A1C-416A-0AEF-572527BA5478}"/>
              </a:ext>
            </a:extLst>
          </p:cNvPr>
          <p:cNvSpPr txBox="1"/>
          <p:nvPr/>
        </p:nvSpPr>
        <p:spPr>
          <a:xfrm>
            <a:off x="4512558" y="3758652"/>
            <a:ext cx="3166881" cy="976806"/>
          </a:xfrm>
          <a:prstGeom prst="rect">
            <a:avLst/>
          </a:prstGeom>
        </p:spPr>
        <p:txBody>
          <a:bodyPr wrap="square" lIns="0" tIns="0" rIns="0" bIns="0" rtlCol="0" anchor="t">
            <a:spAutoFit/>
          </a:bodyPr>
          <a:lstStyle/>
          <a:p>
            <a:pPr algn="ctr">
              <a:lnSpc>
                <a:spcPts val="3900"/>
              </a:lnSpc>
            </a:pPr>
            <a:r>
              <a:rPr lang="en-US" sz="3000" b="1" spc="-45" dirty="0">
                <a:solidFill>
                  <a:srgbClr val="545450"/>
                </a:solidFill>
                <a:latin typeface="Arial" panose="020B0604020202020204" pitchFamily="34" charset="0"/>
                <a:ea typeface="Canva Sans 2 Bold"/>
                <a:cs typeface="Arial" panose="020B0604020202020204" pitchFamily="34" charset="0"/>
                <a:sym typeface="Canva Sans 2 Bold"/>
              </a:rPr>
              <a:t>JUST</a:t>
            </a:r>
          </a:p>
          <a:p>
            <a:pPr algn="ctr">
              <a:lnSpc>
                <a:spcPts val="3900"/>
              </a:lnSpc>
            </a:pPr>
            <a:r>
              <a:rPr lang="en-US" sz="3000" b="1" spc="-45" dirty="0">
                <a:solidFill>
                  <a:srgbClr val="545450"/>
                </a:solidFill>
                <a:latin typeface="Arial" panose="020B0604020202020204" pitchFamily="34" charset="0"/>
                <a:ea typeface="Canva Sans 2 Bold"/>
                <a:cs typeface="Arial" panose="020B0604020202020204" pitchFamily="34" charset="0"/>
                <a:sym typeface="Canva Sans 2 Bold"/>
              </a:rPr>
              <a:t>CULTURE</a:t>
            </a:r>
          </a:p>
        </p:txBody>
      </p:sp>
      <p:sp>
        <p:nvSpPr>
          <p:cNvPr id="28" name="TextBox 25">
            <a:extLst>
              <a:ext uri="{FF2B5EF4-FFF2-40B4-BE49-F238E27FC236}">
                <a16:creationId xmlns:a16="http://schemas.microsoft.com/office/drawing/2014/main" id="{19174E7B-0F4E-0737-E970-2C851FF4F18E}"/>
              </a:ext>
            </a:extLst>
          </p:cNvPr>
          <p:cNvSpPr txBox="1"/>
          <p:nvPr/>
        </p:nvSpPr>
        <p:spPr>
          <a:xfrm>
            <a:off x="866152" y="3820269"/>
            <a:ext cx="3166881" cy="976806"/>
          </a:xfrm>
          <a:prstGeom prst="rect">
            <a:avLst/>
          </a:prstGeom>
        </p:spPr>
        <p:txBody>
          <a:bodyPr wrap="square" lIns="0" tIns="0" rIns="0" bIns="0" rtlCol="0" anchor="t">
            <a:spAutoFit/>
          </a:bodyPr>
          <a:lstStyle/>
          <a:p>
            <a:pPr algn="ctr">
              <a:lnSpc>
                <a:spcPts val="3900"/>
              </a:lnSpc>
            </a:pPr>
            <a:r>
              <a:rPr lang="en-US" sz="3000" b="1" spc="-45" dirty="0">
                <a:solidFill>
                  <a:srgbClr val="FFFFFF"/>
                </a:solidFill>
                <a:latin typeface="Arial" panose="020B0604020202020204" pitchFamily="34" charset="0"/>
                <a:ea typeface="Canva Sans 2 Bold"/>
                <a:cs typeface="Arial" panose="020B0604020202020204" pitchFamily="34" charset="0"/>
                <a:sym typeface="Canva Sans 2 Bold"/>
              </a:rPr>
              <a:t>POSTVENTION SUPPORT</a:t>
            </a:r>
          </a:p>
        </p:txBody>
      </p:sp>
      <p:sp>
        <p:nvSpPr>
          <p:cNvPr id="29" name="TextBox 26">
            <a:extLst>
              <a:ext uri="{FF2B5EF4-FFF2-40B4-BE49-F238E27FC236}">
                <a16:creationId xmlns:a16="http://schemas.microsoft.com/office/drawing/2014/main" id="{3CB9ED6A-AB7A-CA13-6711-EADE532C7389}"/>
              </a:ext>
            </a:extLst>
          </p:cNvPr>
          <p:cNvSpPr txBox="1"/>
          <p:nvPr/>
        </p:nvSpPr>
        <p:spPr>
          <a:xfrm>
            <a:off x="8158965" y="3772511"/>
            <a:ext cx="3166881" cy="976806"/>
          </a:xfrm>
          <a:prstGeom prst="rect">
            <a:avLst/>
          </a:prstGeom>
        </p:spPr>
        <p:txBody>
          <a:bodyPr wrap="square" lIns="0" tIns="0" rIns="0" bIns="0" rtlCol="0" anchor="t">
            <a:spAutoFit/>
          </a:bodyPr>
          <a:lstStyle/>
          <a:p>
            <a:pPr algn="ctr">
              <a:lnSpc>
                <a:spcPts val="3900"/>
              </a:lnSpc>
            </a:pPr>
            <a:r>
              <a:rPr lang="en-US" sz="3000" b="1" spc="-45" dirty="0">
                <a:solidFill>
                  <a:srgbClr val="FFFFFF"/>
                </a:solidFill>
                <a:latin typeface="Arial" panose="020B0604020202020204" pitchFamily="34" charset="0"/>
                <a:ea typeface="Canva Sans 2 Bold"/>
                <a:cs typeface="Arial" panose="020B0604020202020204" pitchFamily="34" charset="0"/>
                <a:sym typeface="Canva Sans 2 Bold"/>
              </a:rPr>
              <a:t>EMPLOYEE</a:t>
            </a:r>
          </a:p>
          <a:p>
            <a:pPr algn="ctr">
              <a:lnSpc>
                <a:spcPts val="3900"/>
              </a:lnSpc>
            </a:pPr>
            <a:r>
              <a:rPr lang="en-US" sz="3000" b="1" spc="-45" dirty="0">
                <a:solidFill>
                  <a:srgbClr val="FFFFFF"/>
                </a:solidFill>
                <a:latin typeface="Arial" panose="020B0604020202020204" pitchFamily="34" charset="0"/>
                <a:ea typeface="Canva Sans 2 Bold"/>
                <a:cs typeface="Arial" panose="020B0604020202020204" pitchFamily="34" charset="0"/>
                <a:sym typeface="Canva Sans 2 Bold"/>
              </a:rPr>
              <a:t>WELLNESS</a:t>
            </a:r>
          </a:p>
        </p:txBody>
      </p:sp>
      <p:pic>
        <p:nvPicPr>
          <p:cNvPr id="30" name="Graphic 29" descr="Care with solid fill">
            <a:extLst>
              <a:ext uri="{FF2B5EF4-FFF2-40B4-BE49-F238E27FC236}">
                <a16:creationId xmlns:a16="http://schemas.microsoft.com/office/drawing/2014/main" id="{ADAD47A5-5100-E68D-4D27-CE1BFAFC0D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6664" y="4953724"/>
            <a:ext cx="914400" cy="914400"/>
          </a:xfrm>
          <a:prstGeom prst="rect">
            <a:avLst/>
          </a:prstGeom>
        </p:spPr>
      </p:pic>
      <p:pic>
        <p:nvPicPr>
          <p:cNvPr id="31" name="Graphic 30" descr="Cheers outline">
            <a:extLst>
              <a:ext uri="{FF2B5EF4-FFF2-40B4-BE49-F238E27FC236}">
                <a16:creationId xmlns:a16="http://schemas.microsoft.com/office/drawing/2014/main" id="{152AA3EB-7CD5-7FA7-B547-2548350CC0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798" y="4900622"/>
            <a:ext cx="914400" cy="914400"/>
          </a:xfrm>
          <a:prstGeom prst="rect">
            <a:avLst/>
          </a:prstGeom>
        </p:spPr>
      </p:pic>
      <p:pic>
        <p:nvPicPr>
          <p:cNvPr id="32" name="Graphic 31" descr="Meditation with solid fill">
            <a:extLst>
              <a:ext uri="{FF2B5EF4-FFF2-40B4-BE49-F238E27FC236}">
                <a16:creationId xmlns:a16="http://schemas.microsoft.com/office/drawing/2014/main" id="{A6B55C08-5C41-4CA1-7DFF-FD4B69FA7B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85205" y="4915430"/>
            <a:ext cx="914400" cy="914400"/>
          </a:xfrm>
          <a:prstGeom prst="rect">
            <a:avLst/>
          </a:prstGeom>
        </p:spPr>
      </p:pic>
    </p:spTree>
    <p:extLst>
      <p:ext uri="{BB962C8B-B14F-4D97-AF65-F5344CB8AC3E}">
        <p14:creationId xmlns:p14="http://schemas.microsoft.com/office/powerpoint/2010/main" val="208500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0C536E-C74E-2AC6-DDC1-CC0C89AC732B}"/>
              </a:ext>
            </a:extLst>
          </p:cNvPr>
          <p:cNvSpPr/>
          <p:nvPr/>
        </p:nvSpPr>
        <p:spPr>
          <a:xfrm>
            <a:off x="0" y="705979"/>
            <a:ext cx="12192000" cy="5811665"/>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3">
                  <a:lumMod val="20000"/>
                  <a:lumOff val="80000"/>
                </a:schemeClr>
              </a:solidFill>
            </a:endParaRPr>
          </a:p>
        </p:txBody>
      </p:sp>
      <p:sp>
        <p:nvSpPr>
          <p:cNvPr id="8" name="Content Placeholder 7">
            <a:extLst>
              <a:ext uri="{FF2B5EF4-FFF2-40B4-BE49-F238E27FC236}">
                <a16:creationId xmlns:a16="http://schemas.microsoft.com/office/drawing/2014/main" id="{88BD30F6-3F03-4CE6-A269-3D4435FF3E70}"/>
              </a:ext>
            </a:extLst>
          </p:cNvPr>
          <p:cNvSpPr>
            <a:spLocks noGrp="1"/>
          </p:cNvSpPr>
          <p:nvPr>
            <p:ph sz="quarter" idx="13"/>
          </p:nvPr>
        </p:nvSpPr>
        <p:spPr>
          <a:xfrm>
            <a:off x="1101398" y="2426909"/>
            <a:ext cx="3374198" cy="2004181"/>
          </a:xfrm>
        </p:spPr>
        <p:txBody>
          <a:bodyPr/>
          <a:lstStyle/>
          <a:p>
            <a:pPr algn="ctr">
              <a:buClr>
                <a:schemeClr val="accent1"/>
              </a:buClr>
            </a:pPr>
            <a:r>
              <a:rPr lang="en-US" sz="3200" dirty="0">
                <a:solidFill>
                  <a:schemeClr val="bg2"/>
                </a:solidFill>
              </a:rPr>
              <a:t>Values of people who have </a:t>
            </a:r>
            <a:r>
              <a:rPr lang="en-US" sz="3200" dirty="0">
                <a:solidFill>
                  <a:schemeClr val="accent1"/>
                </a:solidFill>
              </a:rPr>
              <a:t>lived experience</a:t>
            </a:r>
            <a:r>
              <a:rPr lang="en-US" sz="3200" dirty="0">
                <a:solidFill>
                  <a:schemeClr val="bg2"/>
                </a:solidFill>
              </a:rPr>
              <a:t> with suicide care</a:t>
            </a:r>
          </a:p>
        </p:txBody>
      </p:sp>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11</a:t>
            </a:fld>
            <a:endParaRPr lang="en-US" dirty="0"/>
          </a:p>
        </p:txBody>
      </p:sp>
      <p:sp>
        <p:nvSpPr>
          <p:cNvPr id="4" name="Footer Placeholder 4">
            <a:extLst>
              <a:ext uri="{FF2B5EF4-FFF2-40B4-BE49-F238E27FC236}">
                <a16:creationId xmlns:a16="http://schemas.microsoft.com/office/drawing/2014/main" id="{30B5B5E2-84DD-7BCA-5D6E-FA4E287813F9}"/>
              </a:ext>
            </a:extLst>
          </p:cNvPr>
          <p:cNvSpPr>
            <a:spLocks noGrp="1"/>
          </p:cNvSpPr>
          <p:nvPr>
            <p:ph type="ftr" sz="quarter" idx="3"/>
          </p:nvPr>
        </p:nvSpPr>
        <p:spPr>
          <a:xfrm>
            <a:off x="670560" y="6536419"/>
            <a:ext cx="6150102" cy="338328"/>
          </a:xfrm>
        </p:spPr>
        <p:txBody>
          <a:bodyPr/>
          <a:lstStyle/>
          <a:p>
            <a:r>
              <a:rPr lang="en-US" dirty="0"/>
              <a:t>© 2024 Education Development Center | </a:t>
            </a:r>
            <a:r>
              <a:rPr lang="en-US" dirty="0" err="1"/>
              <a:t>ZeroSuicide.edc.org</a:t>
            </a:r>
            <a:endParaRPr lang="en-US" dirty="0"/>
          </a:p>
        </p:txBody>
      </p:sp>
      <p:sp>
        <p:nvSpPr>
          <p:cNvPr id="5" name="Freeform 3">
            <a:extLst>
              <a:ext uri="{FF2B5EF4-FFF2-40B4-BE49-F238E27FC236}">
                <a16:creationId xmlns:a16="http://schemas.microsoft.com/office/drawing/2014/main" id="{C106B389-4FA4-3A14-4694-04D8C075D5EC}"/>
              </a:ext>
            </a:extLst>
          </p:cNvPr>
          <p:cNvSpPr>
            <a:spLocks noChangeAspect="1"/>
          </p:cNvSpPr>
          <p:nvPr/>
        </p:nvSpPr>
        <p:spPr>
          <a:xfrm>
            <a:off x="5157298" y="132742"/>
            <a:ext cx="6699700" cy="6220335"/>
          </a:xfrm>
          <a:custGeom>
            <a:avLst/>
            <a:gdLst/>
            <a:ahLst/>
            <a:cxnLst/>
            <a:rect l="l" t="t" r="r" b="b"/>
            <a:pathLst>
              <a:path w="10559905" h="9804341">
                <a:moveTo>
                  <a:pt x="0" y="0"/>
                </a:moveTo>
                <a:lnTo>
                  <a:pt x="10559905" y="0"/>
                </a:lnTo>
                <a:lnTo>
                  <a:pt x="10559905" y="9804342"/>
                </a:lnTo>
                <a:lnTo>
                  <a:pt x="0" y="98043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600" dirty="0">
              <a:latin typeface="Arial" panose="020B0604020202020204" pitchFamily="34" charset="0"/>
              <a:cs typeface="Arial" panose="020B0604020202020204" pitchFamily="34" charset="0"/>
            </a:endParaRPr>
          </a:p>
        </p:txBody>
      </p:sp>
      <p:sp>
        <p:nvSpPr>
          <p:cNvPr id="7" name="TextBox 4">
            <a:extLst>
              <a:ext uri="{FF2B5EF4-FFF2-40B4-BE49-F238E27FC236}">
                <a16:creationId xmlns:a16="http://schemas.microsoft.com/office/drawing/2014/main" id="{824745F1-ADB6-B028-4866-6FDF01762CD9}"/>
              </a:ext>
            </a:extLst>
          </p:cNvPr>
          <p:cNvSpPr txBox="1"/>
          <p:nvPr/>
        </p:nvSpPr>
        <p:spPr>
          <a:xfrm>
            <a:off x="3287127" y="4224917"/>
            <a:ext cx="6384142" cy="564706"/>
          </a:xfrm>
          <a:prstGeom prst="rect">
            <a:avLst/>
          </a:prstGeom>
        </p:spPr>
        <p:txBody>
          <a:bodyPr lIns="0" tIns="0" rIns="0" bIns="0" rtlCol="0" anchor="t">
            <a:spAutoFit/>
          </a:bodyPr>
          <a:lstStyle/>
          <a:p>
            <a:pPr algn="ctr">
              <a:lnSpc>
                <a:spcPts val="4853"/>
              </a:lnSpc>
            </a:pPr>
            <a:r>
              <a:rPr lang="en-US" sz="3200" b="1" dirty="0">
                <a:ln>
                  <a:solidFill>
                    <a:schemeClr val="tx1"/>
                  </a:solidFill>
                </a:ln>
                <a:latin typeface="Arial" panose="020B0604020202020204" pitchFamily="34" charset="0"/>
                <a:ea typeface="Canva Sans 2 Bold"/>
                <a:cs typeface="Arial" panose="020B0604020202020204" pitchFamily="34" charset="0"/>
                <a:sym typeface="Canva Sans 2 Bold"/>
              </a:rPr>
              <a:t>POLICIES</a:t>
            </a:r>
            <a:endParaRPr lang="en-US" sz="3200" b="1" dirty="0">
              <a:ln>
                <a:solidFill>
                  <a:schemeClr val="tx1"/>
                </a:solidFill>
              </a:ln>
              <a:latin typeface="Arial" panose="020B0604020202020204" pitchFamily="34" charset="0"/>
              <a:ea typeface="Canva Sans 2 Bold"/>
              <a:cs typeface="Arial" panose="020B0604020202020204" pitchFamily="34" charset="0"/>
            </a:endParaRPr>
          </a:p>
        </p:txBody>
      </p:sp>
      <p:sp>
        <p:nvSpPr>
          <p:cNvPr id="9" name="TextBox 5">
            <a:extLst>
              <a:ext uri="{FF2B5EF4-FFF2-40B4-BE49-F238E27FC236}">
                <a16:creationId xmlns:a16="http://schemas.microsoft.com/office/drawing/2014/main" id="{C6F0C5DB-3F33-8B33-FF6E-E9CE4B478473}"/>
              </a:ext>
            </a:extLst>
          </p:cNvPr>
          <p:cNvSpPr txBox="1"/>
          <p:nvPr/>
        </p:nvSpPr>
        <p:spPr>
          <a:xfrm>
            <a:off x="7274633" y="4067822"/>
            <a:ext cx="6384142" cy="902811"/>
          </a:xfrm>
          <a:prstGeom prst="rect">
            <a:avLst/>
          </a:prstGeom>
        </p:spPr>
        <p:txBody>
          <a:bodyPr lIns="0" tIns="0" rIns="0" bIns="0" rtlCol="0" anchor="t">
            <a:spAutoFit/>
          </a:bodyPr>
          <a:lstStyle/>
          <a:p>
            <a:pPr algn="ctr">
              <a:lnSpc>
                <a:spcPts val="3466"/>
              </a:lnSpc>
            </a:pPr>
            <a:r>
              <a:rPr lang="en-US" sz="3200" b="1">
                <a:ln>
                  <a:solidFill>
                    <a:schemeClr val="tx1">
                      <a:alpha val="40000"/>
                    </a:schemeClr>
                  </a:solidFill>
                </a:ln>
                <a:latin typeface="Arial" panose="020B0604020202020204" pitchFamily="34" charset="0"/>
                <a:ea typeface="Canva Sans 2 Bold"/>
                <a:cs typeface="Arial" panose="020B0604020202020204" pitchFamily="34" charset="0"/>
                <a:sym typeface="Canva Sans 2 Bold"/>
              </a:rPr>
              <a:t>WORK</a:t>
            </a:r>
            <a:endParaRPr lang="en-US" sz="3200" b="1">
              <a:ln>
                <a:solidFill>
                  <a:schemeClr val="tx1">
                    <a:alpha val="40000"/>
                  </a:schemeClr>
                </a:solidFill>
              </a:ln>
              <a:latin typeface="Arial" panose="020B0604020202020204" pitchFamily="34" charset="0"/>
              <a:ea typeface="Canva Sans 2 Bold"/>
              <a:cs typeface="Arial" panose="020B0604020202020204" pitchFamily="34" charset="0"/>
            </a:endParaRPr>
          </a:p>
          <a:p>
            <a:pPr algn="ctr">
              <a:lnSpc>
                <a:spcPts val="3466"/>
              </a:lnSpc>
            </a:pPr>
            <a:r>
              <a:rPr lang="en-US" sz="3200" b="1">
                <a:ln>
                  <a:solidFill>
                    <a:schemeClr val="tx1">
                      <a:alpha val="40000"/>
                    </a:schemeClr>
                  </a:solidFill>
                </a:ln>
                <a:latin typeface="Arial" panose="020B0604020202020204" pitchFamily="34" charset="0"/>
                <a:ea typeface="Canva Sans 2 Bold"/>
                <a:cs typeface="Arial" panose="020B0604020202020204" pitchFamily="34" charset="0"/>
                <a:sym typeface="Canva Sans 2 Bold"/>
              </a:rPr>
              <a:t>FLOWS</a:t>
            </a:r>
            <a:endParaRPr lang="en-US" sz="3200" b="1">
              <a:ln>
                <a:solidFill>
                  <a:schemeClr val="tx1">
                    <a:alpha val="40000"/>
                  </a:schemeClr>
                </a:solidFill>
              </a:ln>
              <a:latin typeface="Arial" panose="020B0604020202020204" pitchFamily="34" charset="0"/>
              <a:ea typeface="Canva Sans 2 Bold"/>
              <a:cs typeface="Arial" panose="020B0604020202020204" pitchFamily="34" charset="0"/>
            </a:endParaRPr>
          </a:p>
        </p:txBody>
      </p:sp>
      <p:sp>
        <p:nvSpPr>
          <p:cNvPr id="10" name="TextBox 6">
            <a:extLst>
              <a:ext uri="{FF2B5EF4-FFF2-40B4-BE49-F238E27FC236}">
                <a16:creationId xmlns:a16="http://schemas.microsoft.com/office/drawing/2014/main" id="{1924DB12-D9ED-F936-424D-169592E426E2}"/>
              </a:ext>
            </a:extLst>
          </p:cNvPr>
          <p:cNvSpPr txBox="1"/>
          <p:nvPr/>
        </p:nvSpPr>
        <p:spPr>
          <a:xfrm>
            <a:off x="5315076" y="1656876"/>
            <a:ext cx="6384142" cy="564706"/>
          </a:xfrm>
          <a:prstGeom prst="rect">
            <a:avLst/>
          </a:prstGeom>
        </p:spPr>
        <p:txBody>
          <a:bodyPr lIns="0" tIns="0" rIns="0" bIns="0" rtlCol="0" anchor="t">
            <a:spAutoFit/>
          </a:bodyPr>
          <a:lstStyle/>
          <a:p>
            <a:pPr algn="ctr">
              <a:lnSpc>
                <a:spcPts val="4853"/>
              </a:lnSpc>
            </a:pPr>
            <a:r>
              <a:rPr lang="en-US" sz="3200" b="1" dirty="0">
                <a:latin typeface="Arial" panose="020B0604020202020204" pitchFamily="34" charset="0"/>
                <a:ea typeface="Canva Sans 2 Bold"/>
                <a:cs typeface="Arial" panose="020B0604020202020204" pitchFamily="34" charset="0"/>
                <a:sym typeface="Canva Sans 2 Bold"/>
              </a:rPr>
              <a:t>PROCEDURES</a:t>
            </a:r>
            <a:endParaRPr lang="en-US" sz="3200" b="1" dirty="0">
              <a:latin typeface="Arial" panose="020B0604020202020204" pitchFamily="34" charset="0"/>
              <a:ea typeface="Canva Sans 2 Bold"/>
              <a:cs typeface="Arial" panose="020B0604020202020204" pitchFamily="34" charset="0"/>
            </a:endParaRPr>
          </a:p>
        </p:txBody>
      </p:sp>
      <p:sp>
        <p:nvSpPr>
          <p:cNvPr id="11" name="TextBox 7">
            <a:extLst>
              <a:ext uri="{FF2B5EF4-FFF2-40B4-BE49-F238E27FC236}">
                <a16:creationId xmlns:a16="http://schemas.microsoft.com/office/drawing/2014/main" id="{81241222-196D-AD4B-CD45-762FFBE11C6B}"/>
              </a:ext>
            </a:extLst>
          </p:cNvPr>
          <p:cNvSpPr txBox="1"/>
          <p:nvPr/>
        </p:nvSpPr>
        <p:spPr>
          <a:xfrm>
            <a:off x="6961912" y="2748369"/>
            <a:ext cx="3090471" cy="902811"/>
          </a:xfrm>
          <a:prstGeom prst="rect">
            <a:avLst/>
          </a:prstGeom>
        </p:spPr>
        <p:txBody>
          <a:bodyPr lIns="0" tIns="0" rIns="0" bIns="0" rtlCol="0" anchor="t">
            <a:spAutoFit/>
          </a:bodyPr>
          <a:lstStyle/>
          <a:p>
            <a:pPr algn="ctr">
              <a:lnSpc>
                <a:spcPts val="3466"/>
              </a:lnSpc>
            </a:pPr>
            <a:r>
              <a:rPr lang="en-US" sz="3200" b="1" dirty="0">
                <a:solidFill>
                  <a:srgbClr val="FCB400"/>
                </a:solidFill>
                <a:latin typeface="Arial" panose="020B0604020202020204" pitchFamily="34" charset="0"/>
                <a:ea typeface="Canva Sans 2 Bold"/>
                <a:cs typeface="Arial" panose="020B0604020202020204" pitchFamily="34" charset="0"/>
                <a:sym typeface="Canva Sans 2 Bold"/>
              </a:rPr>
              <a:t>LIVED EXPERIENCE</a:t>
            </a:r>
            <a:endParaRPr lang="en-US" sz="3200" b="1" dirty="0">
              <a:solidFill>
                <a:srgbClr val="FCB400"/>
              </a:solidFill>
              <a:latin typeface="Arial" panose="020B0604020202020204" pitchFamily="34" charset="0"/>
              <a:ea typeface="Canva Sans 2 Bold"/>
              <a:cs typeface="Arial" panose="020B0604020202020204" pitchFamily="34" charset="0"/>
            </a:endParaRPr>
          </a:p>
        </p:txBody>
      </p:sp>
    </p:spTree>
    <p:extLst>
      <p:ext uri="{BB962C8B-B14F-4D97-AF65-F5344CB8AC3E}">
        <p14:creationId xmlns:p14="http://schemas.microsoft.com/office/powerpoint/2010/main" val="1086298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3304C1D-CF11-7D6E-61D7-ECFC2C30BD22}"/>
              </a:ext>
            </a:extLst>
          </p:cNvPr>
          <p:cNvSpPr/>
          <p:nvPr/>
        </p:nvSpPr>
        <p:spPr>
          <a:xfrm>
            <a:off x="670560" y="2153656"/>
            <a:ext cx="5023658" cy="54096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noFill/>
              </a:rPr>
              <a:t>CORE COMPONENTS </a:t>
            </a:r>
            <a:br>
              <a:rPr lang="en-US" sz="2000" b="1" dirty="0">
                <a:noFill/>
              </a:rPr>
            </a:br>
            <a:r>
              <a:rPr lang="en-US" sz="2000" b="1" dirty="0">
                <a:noFill/>
              </a:rPr>
              <a:t>OF SAFE SUICIDE CARE</a:t>
            </a:r>
          </a:p>
        </p:txBody>
      </p:sp>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12</a:t>
            </a:fld>
            <a:endParaRPr lang="en-US" dirty="0"/>
          </a:p>
        </p:txBody>
      </p:sp>
      <p:sp>
        <p:nvSpPr>
          <p:cNvPr id="4" name="Footer Placeholder 4">
            <a:extLst>
              <a:ext uri="{FF2B5EF4-FFF2-40B4-BE49-F238E27FC236}">
                <a16:creationId xmlns:a16="http://schemas.microsoft.com/office/drawing/2014/main" id="{30B5B5E2-84DD-7BCA-5D6E-FA4E287813F9}"/>
              </a:ext>
            </a:extLst>
          </p:cNvPr>
          <p:cNvSpPr>
            <a:spLocks noGrp="1"/>
          </p:cNvSpPr>
          <p:nvPr>
            <p:ph type="ftr" sz="quarter" idx="3"/>
          </p:nvPr>
        </p:nvSpPr>
        <p:spPr>
          <a:xfrm>
            <a:off x="670560" y="6536419"/>
            <a:ext cx="6150102" cy="338328"/>
          </a:xfrm>
        </p:spPr>
        <p:txBody>
          <a:bodyPr/>
          <a:lstStyle/>
          <a:p>
            <a:r>
              <a:rPr lang="en-US" dirty="0"/>
              <a:t>© 2024 Education Development Center | </a:t>
            </a:r>
            <a:r>
              <a:rPr lang="en-US" dirty="0" err="1"/>
              <a:t>ZeroSuicide.edc.org</a:t>
            </a:r>
            <a:endParaRPr lang="en-US" dirty="0"/>
          </a:p>
        </p:txBody>
      </p:sp>
      <p:sp>
        <p:nvSpPr>
          <p:cNvPr id="9" name="Title 8">
            <a:extLst>
              <a:ext uri="{FF2B5EF4-FFF2-40B4-BE49-F238E27FC236}">
                <a16:creationId xmlns:a16="http://schemas.microsoft.com/office/drawing/2014/main" id="{FE3B0743-CE12-7B45-8081-EEC754318418}"/>
              </a:ext>
            </a:extLst>
          </p:cNvPr>
          <p:cNvSpPr>
            <a:spLocks noGrp="1"/>
          </p:cNvSpPr>
          <p:nvPr>
            <p:ph type="title"/>
          </p:nvPr>
        </p:nvSpPr>
        <p:spPr>
          <a:xfrm>
            <a:off x="612648" y="570234"/>
            <a:ext cx="8165592" cy="1239055"/>
          </a:xfrm>
        </p:spPr>
        <p:txBody>
          <a:bodyPr/>
          <a:lstStyle/>
          <a:p>
            <a:r>
              <a:rPr lang="en-US" dirty="0"/>
              <a:t>Zero Suicide is a Journey </a:t>
            </a:r>
            <a:br>
              <a:rPr lang="en-US" dirty="0"/>
            </a:br>
            <a:r>
              <a:rPr lang="en-US" dirty="0"/>
              <a:t>That Never Ends</a:t>
            </a:r>
          </a:p>
        </p:txBody>
      </p:sp>
      <p:sp>
        <p:nvSpPr>
          <p:cNvPr id="10" name="Freeform 2">
            <a:extLst>
              <a:ext uri="{FF2B5EF4-FFF2-40B4-BE49-F238E27FC236}">
                <a16:creationId xmlns:a16="http://schemas.microsoft.com/office/drawing/2014/main" id="{B05B30CD-EFAD-9695-941F-5F08BEFEC1AF}"/>
              </a:ext>
            </a:extLst>
          </p:cNvPr>
          <p:cNvSpPr>
            <a:spLocks noChangeAspect="1"/>
          </p:cNvSpPr>
          <p:nvPr/>
        </p:nvSpPr>
        <p:spPr>
          <a:xfrm>
            <a:off x="8922214" y="-10050"/>
            <a:ext cx="3269786" cy="6519672"/>
          </a:xfrm>
          <a:custGeom>
            <a:avLst/>
            <a:gdLst/>
            <a:ahLst/>
            <a:cxnLst/>
            <a:rect l="l" t="t" r="r" b="b"/>
            <a:pathLst>
              <a:path w="5515219" h="11077175">
                <a:moveTo>
                  <a:pt x="0" y="0"/>
                </a:moveTo>
                <a:lnTo>
                  <a:pt x="5515219" y="0"/>
                </a:lnTo>
                <a:lnTo>
                  <a:pt x="5515219" y="11077175"/>
                </a:lnTo>
                <a:lnTo>
                  <a:pt x="0" y="11077175"/>
                </a:lnTo>
                <a:lnTo>
                  <a:pt x="0" y="0"/>
                </a:lnTo>
                <a:close/>
              </a:path>
            </a:pathLst>
          </a:custGeom>
          <a:blipFill>
            <a:blip r:embed="rId3"/>
            <a:stretch>
              <a:fillRect l="-35242" r="-165652"/>
            </a:stretch>
          </a:blipFill>
        </p:spPr>
        <p:txBody>
          <a:bodyPr/>
          <a:lstStyle/>
          <a:p>
            <a:endParaRPr lang="en-US"/>
          </a:p>
        </p:txBody>
      </p:sp>
      <p:sp>
        <p:nvSpPr>
          <p:cNvPr id="11" name="TextBox 5">
            <a:extLst>
              <a:ext uri="{FF2B5EF4-FFF2-40B4-BE49-F238E27FC236}">
                <a16:creationId xmlns:a16="http://schemas.microsoft.com/office/drawing/2014/main" id="{335E9D0E-9287-99D3-BEBC-1217E123B463}"/>
              </a:ext>
            </a:extLst>
          </p:cNvPr>
          <p:cNvSpPr txBox="1"/>
          <p:nvPr/>
        </p:nvSpPr>
        <p:spPr>
          <a:xfrm>
            <a:off x="458409" y="2999340"/>
            <a:ext cx="6458580" cy="2170915"/>
          </a:xfrm>
          <a:prstGeom prst="rect">
            <a:avLst/>
          </a:prstGeom>
        </p:spPr>
        <p:txBody>
          <a:bodyPr lIns="0" tIns="0" rIns="0" bIns="0" rtlCol="0" anchor="t">
            <a:spAutoFit/>
          </a:bodyPr>
          <a:lstStyle/>
          <a:p>
            <a:pPr marL="745080" lvl="1" indent="-457200">
              <a:lnSpc>
                <a:spcPts val="4000"/>
              </a:lnSpc>
              <a:spcAft>
                <a:spcPts val="1200"/>
              </a:spcAft>
              <a:buClr>
                <a:schemeClr val="accent1"/>
              </a:buClr>
              <a:buFont typeface="Wingdings" pitchFamily="2" charset="2"/>
              <a:buChar char="§"/>
            </a:pPr>
            <a:r>
              <a:rPr lang="en-US" sz="2800" dirty="0">
                <a:solidFill>
                  <a:srgbClr val="545450"/>
                </a:solidFill>
                <a:latin typeface="Arial" panose="020B0604020202020204" pitchFamily="34" charset="0"/>
                <a:ea typeface="Canva Sans 2"/>
                <a:cs typeface="Arial" panose="020B0604020202020204" pitchFamily="34" charset="0"/>
                <a:sym typeface="Canva Sans 2"/>
              </a:rPr>
              <a:t>Collecting, reviewing, and using data to improve​</a:t>
            </a:r>
          </a:p>
          <a:p>
            <a:pPr marL="745080" lvl="1" indent="-457200">
              <a:lnSpc>
                <a:spcPts val="4000"/>
              </a:lnSpc>
              <a:spcAft>
                <a:spcPts val="1200"/>
              </a:spcAft>
              <a:buClr>
                <a:schemeClr val="accent1"/>
              </a:buClr>
              <a:buFont typeface="Wingdings" pitchFamily="2" charset="2"/>
              <a:buChar char="§"/>
            </a:pPr>
            <a:r>
              <a:rPr lang="en-US" sz="2800" dirty="0">
                <a:solidFill>
                  <a:srgbClr val="545450"/>
                </a:solidFill>
                <a:latin typeface="Arial" panose="020B0604020202020204" pitchFamily="34" charset="0"/>
                <a:ea typeface="Canva Sans 2"/>
                <a:cs typeface="Arial" panose="020B0604020202020204" pitchFamily="34" charset="0"/>
                <a:sym typeface="Canva Sans 2"/>
              </a:rPr>
              <a:t>Assuring fidelity to the Zero Suicide framework</a:t>
            </a:r>
          </a:p>
        </p:txBody>
      </p:sp>
      <p:sp>
        <p:nvSpPr>
          <p:cNvPr id="13" name="TextBox 12">
            <a:extLst>
              <a:ext uri="{FF2B5EF4-FFF2-40B4-BE49-F238E27FC236}">
                <a16:creationId xmlns:a16="http://schemas.microsoft.com/office/drawing/2014/main" id="{D7BD390F-3CFA-AAF4-C579-B415306EC6DA}"/>
              </a:ext>
            </a:extLst>
          </p:cNvPr>
          <p:cNvSpPr txBox="1"/>
          <p:nvPr/>
        </p:nvSpPr>
        <p:spPr>
          <a:xfrm>
            <a:off x="670560" y="2193308"/>
            <a:ext cx="6096000" cy="461665"/>
          </a:xfrm>
          <a:prstGeom prst="rect">
            <a:avLst/>
          </a:prstGeom>
          <a:noFill/>
        </p:spPr>
        <p:txBody>
          <a:bodyPr wrap="square">
            <a:spAutoFit/>
          </a:bodyPr>
          <a:lstStyle/>
          <a:p>
            <a:r>
              <a:rPr lang="en-US" sz="2400" b="1" dirty="0">
                <a:solidFill>
                  <a:srgbClr val="545450"/>
                </a:solidFill>
                <a:latin typeface="Arial" panose="020B0604020202020204" pitchFamily="34" charset="0"/>
                <a:ea typeface="Canva Sans 2"/>
                <a:cs typeface="Arial" panose="020B0604020202020204" pitchFamily="34" charset="0"/>
                <a:sym typeface="Canva Sans 2"/>
              </a:rPr>
              <a:t>Continuous Quality Improvement</a:t>
            </a:r>
            <a:endParaRPr lang="en-US" sz="2400" b="1" dirty="0"/>
          </a:p>
        </p:txBody>
      </p:sp>
    </p:spTree>
    <p:extLst>
      <p:ext uri="{BB962C8B-B14F-4D97-AF65-F5344CB8AC3E}">
        <p14:creationId xmlns:p14="http://schemas.microsoft.com/office/powerpoint/2010/main" val="1024834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13</a:t>
            </a:fld>
            <a:endParaRPr lang="en-US" dirty="0"/>
          </a:p>
        </p:txBody>
      </p:sp>
      <p:sp>
        <p:nvSpPr>
          <p:cNvPr id="4" name="Footer Placeholder 4">
            <a:extLst>
              <a:ext uri="{FF2B5EF4-FFF2-40B4-BE49-F238E27FC236}">
                <a16:creationId xmlns:a16="http://schemas.microsoft.com/office/drawing/2014/main" id="{30B5B5E2-84DD-7BCA-5D6E-FA4E287813F9}"/>
              </a:ext>
            </a:extLst>
          </p:cNvPr>
          <p:cNvSpPr>
            <a:spLocks noGrp="1"/>
          </p:cNvSpPr>
          <p:nvPr>
            <p:ph type="ftr" sz="quarter" idx="3"/>
          </p:nvPr>
        </p:nvSpPr>
        <p:spPr>
          <a:xfrm>
            <a:off x="670560" y="6536419"/>
            <a:ext cx="6150102" cy="338328"/>
          </a:xfrm>
        </p:spPr>
        <p:txBody>
          <a:bodyPr/>
          <a:lstStyle/>
          <a:p>
            <a:r>
              <a:rPr lang="en-US" dirty="0"/>
              <a:t>© 2024 Education Development Center | </a:t>
            </a:r>
            <a:r>
              <a:rPr lang="en-US" dirty="0" err="1"/>
              <a:t>ZeroSuicide.edc.org</a:t>
            </a:r>
            <a:endParaRPr lang="en-US" dirty="0"/>
          </a:p>
        </p:txBody>
      </p:sp>
      <p:sp>
        <p:nvSpPr>
          <p:cNvPr id="10" name="Rectangle 9">
            <a:extLst>
              <a:ext uri="{FF2B5EF4-FFF2-40B4-BE49-F238E27FC236}">
                <a16:creationId xmlns:a16="http://schemas.microsoft.com/office/drawing/2014/main" id="{575382DB-7303-F797-1FA2-AB81D7BD78DF}"/>
              </a:ext>
            </a:extLst>
          </p:cNvPr>
          <p:cNvSpPr/>
          <p:nvPr/>
        </p:nvSpPr>
        <p:spPr>
          <a:xfrm rot="10800000">
            <a:off x="1150274" y="2369378"/>
            <a:ext cx="4572000" cy="3768446"/>
          </a:xfrm>
          <a:prstGeom prst="rect">
            <a:avLst/>
          </a:prstGeom>
          <a:gradFill>
            <a:gsLst>
              <a:gs pos="0">
                <a:schemeClr val="accent1">
                  <a:lumMod val="40000"/>
                  <a:lumOff val="60000"/>
                </a:schemeClr>
              </a:gs>
              <a:gs pos="50000">
                <a:schemeClr val="accent1">
                  <a:lumMod val="75000"/>
                </a:schemeClr>
              </a:gs>
              <a:gs pos="0">
                <a:schemeClr val="accent2"/>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itle 7">
            <a:extLst>
              <a:ext uri="{FF2B5EF4-FFF2-40B4-BE49-F238E27FC236}">
                <a16:creationId xmlns:a16="http://schemas.microsoft.com/office/drawing/2014/main" id="{698B66C6-7A0D-2ED5-2F9A-A00AF445FCEF}"/>
              </a:ext>
            </a:extLst>
          </p:cNvPr>
          <p:cNvSpPr>
            <a:spLocks noGrp="1"/>
          </p:cNvSpPr>
          <p:nvPr>
            <p:ph type="title"/>
          </p:nvPr>
        </p:nvSpPr>
        <p:spPr>
          <a:xfrm>
            <a:off x="670560" y="578536"/>
            <a:ext cx="10850880" cy="1170432"/>
          </a:xfrm>
        </p:spPr>
        <p:txBody>
          <a:bodyPr/>
          <a:lstStyle/>
          <a:p>
            <a:r>
              <a:rPr lang="en-US" dirty="0">
                <a:latin typeface="Arial" panose="020B0604020202020204" pitchFamily="34" charset="0"/>
                <a:cs typeface="Arial" panose="020B0604020202020204" pitchFamily="34" charset="0"/>
              </a:rPr>
              <a:t>What Does Zero Suicide Look Like?</a:t>
            </a:r>
          </a:p>
        </p:txBody>
      </p:sp>
      <p:sp>
        <p:nvSpPr>
          <p:cNvPr id="12" name="Content Placeholder 7">
            <a:extLst>
              <a:ext uri="{FF2B5EF4-FFF2-40B4-BE49-F238E27FC236}">
                <a16:creationId xmlns:a16="http://schemas.microsoft.com/office/drawing/2014/main" id="{D5C31D5B-7100-1A20-01E6-68E819A09319}"/>
              </a:ext>
            </a:extLst>
          </p:cNvPr>
          <p:cNvSpPr txBox="1">
            <a:spLocks/>
          </p:cNvSpPr>
          <p:nvPr/>
        </p:nvSpPr>
        <p:spPr>
          <a:xfrm>
            <a:off x="6118513" y="2047556"/>
            <a:ext cx="5250527" cy="3505621"/>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
                <a:srgbClr val="CB1F54"/>
              </a:buClr>
              <a:buSzTx/>
              <a:buFont typeface="Arial"/>
              <a:buNone/>
              <a:tabLst/>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500"/>
              </a:spcBef>
              <a:buClr>
                <a:schemeClr val="accent1"/>
              </a:buClr>
              <a:buFont typeface="Arial" panose="020B0604020202020204" pitchFamily="34" charset="0"/>
              <a:buNone/>
              <a:defRPr sz="3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500"/>
              </a:spcBef>
              <a:buClr>
                <a:schemeClr val="accent1"/>
              </a:buClr>
              <a:buFont typeface="Arial" panose="020B0604020202020204" pitchFamily="34" charset="0"/>
              <a:buNone/>
              <a:defRPr sz="3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500"/>
              </a:spcBef>
              <a:buClr>
                <a:srgbClr val="CB1F54"/>
              </a:buClr>
              <a:buFont typeface="Arial"/>
              <a:buNone/>
              <a:defRPr sz="3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CB1F54"/>
              </a:buClr>
              <a:buFont typeface="Arial"/>
              <a:buNone/>
              <a:defRPr sz="30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fontAlgn="base">
              <a:buClr>
                <a:schemeClr val="accent1"/>
              </a:buClr>
              <a:buFont typeface="Wingdings" pitchFamily="2" charset="2"/>
              <a:buChar char="§"/>
            </a:pPr>
            <a:r>
              <a:rPr lang="en-US" sz="2800" dirty="0"/>
              <a:t>Seeking new and better ways to help our patients</a:t>
            </a:r>
          </a:p>
          <a:p>
            <a:pPr marL="342900" indent="-342900" fontAlgn="base">
              <a:buClr>
                <a:schemeClr val="accent1"/>
              </a:buClr>
              <a:buFont typeface="Wingdings" pitchFamily="2" charset="2"/>
              <a:buChar char="§"/>
            </a:pPr>
            <a:r>
              <a:rPr lang="en-US" sz="2800" dirty="0"/>
              <a:t>Using culturally appropriate, evidence-based tools and practices</a:t>
            </a:r>
          </a:p>
          <a:p>
            <a:pPr marL="342900" indent="-342900" fontAlgn="base">
              <a:buClr>
                <a:schemeClr val="accent1"/>
              </a:buClr>
              <a:buFont typeface="Wingdings" pitchFamily="2" charset="2"/>
              <a:buChar char="§"/>
            </a:pPr>
            <a:r>
              <a:rPr lang="en-US" sz="2800" dirty="0"/>
              <a:t>Training to improve comfort, confidence, and competence to work with suicidal patients ​</a:t>
            </a:r>
          </a:p>
        </p:txBody>
      </p:sp>
      <p:sp>
        <p:nvSpPr>
          <p:cNvPr id="13" name="Freeform 5">
            <a:extLst>
              <a:ext uri="{FF2B5EF4-FFF2-40B4-BE49-F238E27FC236}">
                <a16:creationId xmlns:a16="http://schemas.microsoft.com/office/drawing/2014/main" id="{EA1A56B9-144B-527B-E88E-58748D285E9E}"/>
              </a:ext>
            </a:extLst>
          </p:cNvPr>
          <p:cNvSpPr>
            <a:spLocks noChangeAspect="1"/>
          </p:cNvSpPr>
          <p:nvPr/>
        </p:nvSpPr>
        <p:spPr>
          <a:xfrm>
            <a:off x="822960" y="1955771"/>
            <a:ext cx="4572000" cy="3889381"/>
          </a:xfrm>
          <a:custGeom>
            <a:avLst/>
            <a:gdLst/>
            <a:ahLst/>
            <a:cxnLst/>
            <a:rect l="l" t="t" r="r" b="b"/>
            <a:pathLst>
              <a:path w="8982501" h="5984591">
                <a:moveTo>
                  <a:pt x="0" y="0"/>
                </a:moveTo>
                <a:lnTo>
                  <a:pt x="8982502" y="0"/>
                </a:lnTo>
                <a:lnTo>
                  <a:pt x="8982502" y="5984592"/>
                </a:lnTo>
                <a:lnTo>
                  <a:pt x="0" y="5984592"/>
                </a:lnTo>
                <a:lnTo>
                  <a:pt x="0" y="0"/>
                </a:lnTo>
                <a:close/>
              </a:path>
            </a:pathLst>
          </a:custGeom>
          <a:blipFill>
            <a:blip r:embed="rId3"/>
            <a:stretch>
              <a:fillRect l="-2" r="-27685"/>
            </a:stretch>
          </a:blipFill>
        </p:spPr>
        <p:txBody>
          <a:bodyPr/>
          <a:lstStyle/>
          <a:p>
            <a:endParaRPr lang="en-US"/>
          </a:p>
        </p:txBody>
      </p:sp>
      <p:cxnSp>
        <p:nvCxnSpPr>
          <p:cNvPr id="17" name="Straight Connector 16">
            <a:extLst>
              <a:ext uri="{FF2B5EF4-FFF2-40B4-BE49-F238E27FC236}">
                <a16:creationId xmlns:a16="http://schemas.microsoft.com/office/drawing/2014/main" id="{7DA77D59-A97D-32ED-BAE3-28D48A07E30C}"/>
              </a:ext>
            </a:extLst>
          </p:cNvPr>
          <p:cNvCxnSpPr>
            <a:cxnSpLocks/>
          </p:cNvCxnSpPr>
          <p:nvPr/>
        </p:nvCxnSpPr>
        <p:spPr>
          <a:xfrm>
            <a:off x="3362641" y="1369892"/>
            <a:ext cx="289961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63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020794-B2CE-4BDA-8B0D-1C0AC71C85ED}"/>
              </a:ext>
            </a:extLst>
          </p:cNvPr>
          <p:cNvSpPr>
            <a:spLocks noGrp="1"/>
          </p:cNvSpPr>
          <p:nvPr>
            <p:ph type="title"/>
          </p:nvPr>
        </p:nvSpPr>
        <p:spPr>
          <a:xfrm>
            <a:off x="612648" y="606370"/>
            <a:ext cx="10972800" cy="770996"/>
          </a:xfrm>
        </p:spPr>
        <p:txBody>
          <a:bodyPr/>
          <a:lstStyle/>
          <a:p>
            <a:r>
              <a:rPr lang="en-US" dirty="0">
                <a:solidFill>
                  <a:srgbClr val="E4505D"/>
                </a:solidFill>
                <a:latin typeface="Arial"/>
                <a:cs typeface="Arial"/>
              </a:rPr>
              <a:t>[REMOVE PRIOR TO PRESENTATION]</a:t>
            </a:r>
            <a:endParaRPr lang="en-US" dirty="0">
              <a:solidFill>
                <a:srgbClr val="E4505D"/>
              </a:solidFill>
            </a:endParaRPr>
          </a:p>
        </p:txBody>
      </p:sp>
      <p:sp>
        <p:nvSpPr>
          <p:cNvPr id="8" name="Content Placeholder 7">
            <a:extLst>
              <a:ext uri="{FF2B5EF4-FFF2-40B4-BE49-F238E27FC236}">
                <a16:creationId xmlns:a16="http://schemas.microsoft.com/office/drawing/2014/main" id="{88BD30F6-3F03-4CE6-A269-3D4435FF3E70}"/>
              </a:ext>
            </a:extLst>
          </p:cNvPr>
          <p:cNvSpPr>
            <a:spLocks noGrp="1"/>
          </p:cNvSpPr>
          <p:nvPr>
            <p:ph sz="quarter" idx="13"/>
          </p:nvPr>
        </p:nvSpPr>
        <p:spPr>
          <a:xfrm>
            <a:off x="612648" y="1619762"/>
            <a:ext cx="10908792" cy="4631867"/>
          </a:xfrm>
        </p:spPr>
        <p:txBody>
          <a:bodyPr vert="horz" lIns="91440" tIns="45720" rIns="91440" bIns="45720" rtlCol="0" anchor="t">
            <a:noAutofit/>
          </a:bodyPr>
          <a:lstStyle/>
          <a:p>
            <a:pPr>
              <a:buClr>
                <a:schemeClr val="accent1"/>
              </a:buClr>
            </a:pPr>
            <a:r>
              <a:rPr lang="en-US" sz="2000" dirty="0"/>
              <a:t>Show the following video. You may wish to access the toolkit and load the videos in a separate window, or to embed the videos into your presentation using the links below. </a:t>
            </a:r>
          </a:p>
          <a:p>
            <a:pPr>
              <a:buClr>
                <a:schemeClr val="accent1"/>
              </a:buClr>
            </a:pPr>
            <a:r>
              <a:rPr lang="en-US" sz="2000" dirty="0">
                <a:latin typeface="Arial"/>
                <a:cs typeface="Arial"/>
              </a:rPr>
              <a:t>NOTE: Be sure to test embedded videos beforehand; </a:t>
            </a:r>
            <a:r>
              <a:rPr lang="en-US" sz="2000" i="1" dirty="0">
                <a:latin typeface="Arial"/>
                <a:cs typeface="Arial"/>
              </a:rPr>
              <a:t>the Vimeo software will show an error unless the video is embedded.</a:t>
            </a:r>
          </a:p>
          <a:p>
            <a:pPr>
              <a:spcBef>
                <a:spcPts val="1000"/>
              </a:spcBef>
              <a:buClr>
                <a:schemeClr val="accent6"/>
              </a:buClr>
            </a:pPr>
            <a:r>
              <a:rPr lang="en-US" sz="2000" b="1" dirty="0"/>
              <a:t>If you wish to load the video in a separate window, access it via our Toolkit:</a:t>
            </a:r>
          </a:p>
          <a:p>
            <a:pPr>
              <a:spcBef>
                <a:spcPts val="1000"/>
              </a:spcBef>
              <a:buClr>
                <a:schemeClr val="accent6"/>
              </a:buClr>
            </a:pPr>
            <a:r>
              <a:rPr lang="en-US" sz="2000" dirty="0"/>
              <a:t>7 Elements of Zero Suicide: </a:t>
            </a:r>
            <a:r>
              <a:rPr lang="en-US" sz="2000" dirty="0">
                <a:hlinkClick r:id="rId3"/>
              </a:rPr>
              <a:t>https://zerosuicide.edc.org/resources/resource-database/seven-elements-zero-suicide</a:t>
            </a:r>
            <a:r>
              <a:rPr lang="en-US" sz="2000" dirty="0"/>
              <a:t> </a:t>
            </a:r>
            <a:endParaRPr lang="en-US" sz="2000" b="1" dirty="0"/>
          </a:p>
          <a:p>
            <a:pPr>
              <a:spcBef>
                <a:spcPts val="1000"/>
              </a:spcBef>
              <a:buClr>
                <a:schemeClr val="accent6"/>
              </a:buClr>
            </a:pPr>
            <a:r>
              <a:rPr lang="en-US" sz="2000" b="1" dirty="0"/>
              <a:t>If you wish to embed the videos, use the following Vimeo link:</a:t>
            </a:r>
          </a:p>
          <a:p>
            <a:pPr>
              <a:spcBef>
                <a:spcPts val="1000"/>
              </a:spcBef>
              <a:buClr>
                <a:schemeClr val="accent6"/>
              </a:buClr>
            </a:pPr>
            <a:r>
              <a:rPr lang="en-US" sz="2000" dirty="0"/>
              <a:t>7 Elements of Zero Suicide: </a:t>
            </a:r>
            <a:r>
              <a:rPr lang="en-US" sz="2000" u="sng" dirty="0">
                <a:solidFill>
                  <a:srgbClr val="0000FF"/>
                </a:solidFill>
                <a:hlinkClick r:id="rId4"/>
              </a:rPr>
              <a:t>https://vimeo.com/881844818</a:t>
            </a:r>
            <a:r>
              <a:rPr lang="en-US" sz="2000" dirty="0"/>
              <a:t> </a:t>
            </a:r>
          </a:p>
          <a:p>
            <a:pPr>
              <a:buClr>
                <a:schemeClr val="accent6"/>
              </a:buClr>
            </a:pPr>
            <a:endParaRPr lang="en-US" sz="2000" dirty="0"/>
          </a:p>
          <a:p>
            <a:pPr>
              <a:buClr>
                <a:schemeClr val="accent6"/>
              </a:buClr>
            </a:pPr>
            <a:endParaRPr lang="en-US" sz="2000" b="1" dirty="0"/>
          </a:p>
          <a:p>
            <a:pPr>
              <a:buClr>
                <a:schemeClr val="accent1"/>
              </a:buClr>
            </a:pPr>
            <a:endParaRPr lang="en-US" sz="2000" dirty="0"/>
          </a:p>
        </p:txBody>
      </p:sp>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14</a:t>
            </a:fld>
            <a:endParaRPr lang="en-US" dirty="0"/>
          </a:p>
        </p:txBody>
      </p:sp>
      <p:sp>
        <p:nvSpPr>
          <p:cNvPr id="4" name="Footer Placeholder 4">
            <a:extLst>
              <a:ext uri="{FF2B5EF4-FFF2-40B4-BE49-F238E27FC236}">
                <a16:creationId xmlns:a16="http://schemas.microsoft.com/office/drawing/2014/main" id="{30B5B5E2-84DD-7BCA-5D6E-FA4E287813F9}"/>
              </a:ext>
            </a:extLst>
          </p:cNvPr>
          <p:cNvSpPr>
            <a:spLocks noGrp="1"/>
          </p:cNvSpPr>
          <p:nvPr>
            <p:ph type="ftr" sz="quarter" idx="3"/>
          </p:nvPr>
        </p:nvSpPr>
        <p:spPr>
          <a:xfrm>
            <a:off x="670560" y="6536419"/>
            <a:ext cx="6150102" cy="338328"/>
          </a:xfrm>
        </p:spPr>
        <p:txBody>
          <a:bodyPr/>
          <a:lstStyle/>
          <a:p>
            <a:r>
              <a:rPr lang="en-US" dirty="0"/>
              <a:t>© 2024 Education Development Center | </a:t>
            </a:r>
            <a:r>
              <a:rPr lang="en-US" dirty="0" err="1"/>
              <a:t>ZeroSuicide.edc.org</a:t>
            </a:r>
            <a:endParaRPr lang="en-US" dirty="0"/>
          </a:p>
        </p:txBody>
      </p:sp>
    </p:spTree>
    <p:extLst>
      <p:ext uri="{BB962C8B-B14F-4D97-AF65-F5344CB8AC3E}">
        <p14:creationId xmlns:p14="http://schemas.microsoft.com/office/powerpoint/2010/main" val="2497884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765856-DC59-4846-867B-725DF8673E2E}"/>
              </a:ext>
            </a:extLst>
          </p:cNvPr>
          <p:cNvSpPr>
            <a:spLocks noGrp="1"/>
          </p:cNvSpPr>
          <p:nvPr>
            <p:ph type="title"/>
          </p:nvPr>
        </p:nvSpPr>
        <p:spPr>
          <a:xfrm>
            <a:off x="615696" y="660333"/>
            <a:ext cx="10972800" cy="1170432"/>
          </a:xfrm>
        </p:spPr>
        <p:txBody>
          <a:bodyPr/>
          <a:lstStyle/>
          <a:p>
            <a:r>
              <a:rPr lang="en-US" dirty="0"/>
              <a:t>Zero Suicide Toolkit</a:t>
            </a:r>
          </a:p>
        </p:txBody>
      </p:sp>
      <p:pic>
        <p:nvPicPr>
          <p:cNvPr id="15" name="Content Placeholder 14" descr="Graphical user interface, website&#10;&#10;Description automatically generated">
            <a:extLst>
              <a:ext uri="{FF2B5EF4-FFF2-40B4-BE49-F238E27FC236}">
                <a16:creationId xmlns:a16="http://schemas.microsoft.com/office/drawing/2014/main" id="{B8B861A9-AD81-4461-B279-EB4DED2330B2}"/>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6772924" y="449032"/>
            <a:ext cx="4818620" cy="4470400"/>
          </a:xfrm>
          <a:effectLst>
            <a:outerShdw blurRad="50800" dist="38100" dir="5400000" algn="t" rotWithShape="0">
              <a:prstClr val="black">
                <a:alpha val="40000"/>
              </a:prstClr>
            </a:outerShdw>
          </a:effectLst>
        </p:spPr>
      </p:pic>
      <p:sp>
        <p:nvSpPr>
          <p:cNvPr id="16" name="Rectangle 15">
            <a:extLst>
              <a:ext uri="{FF2B5EF4-FFF2-40B4-BE49-F238E27FC236}">
                <a16:creationId xmlns:a16="http://schemas.microsoft.com/office/drawing/2014/main" id="{9376AEF7-A8DA-4994-A57E-FA6EF1E2AF41}"/>
              </a:ext>
            </a:extLst>
          </p:cNvPr>
          <p:cNvSpPr/>
          <p:nvPr/>
        </p:nvSpPr>
        <p:spPr>
          <a:xfrm>
            <a:off x="6772924" y="5728187"/>
            <a:ext cx="4818620" cy="5384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noFill/>
              </a:rPr>
              <a:t>CORE COMPONENTS </a:t>
            </a:r>
            <a:br>
              <a:rPr lang="en-US" sz="2000" b="1" dirty="0">
                <a:noFill/>
              </a:rPr>
            </a:br>
            <a:r>
              <a:rPr lang="en-US" sz="2000" b="1" dirty="0">
                <a:noFill/>
              </a:rPr>
              <a:t>OF SAFE SUICIDE CARE</a:t>
            </a:r>
          </a:p>
        </p:txBody>
      </p:sp>
      <p:sp>
        <p:nvSpPr>
          <p:cNvPr id="17" name="Title 5">
            <a:extLst>
              <a:ext uri="{FF2B5EF4-FFF2-40B4-BE49-F238E27FC236}">
                <a16:creationId xmlns:a16="http://schemas.microsoft.com/office/drawing/2014/main" id="{48C5B8C2-01F5-485D-8C46-F93E75B586E6}"/>
              </a:ext>
            </a:extLst>
          </p:cNvPr>
          <p:cNvSpPr txBox="1">
            <a:spLocks/>
          </p:cNvSpPr>
          <p:nvPr/>
        </p:nvSpPr>
        <p:spPr>
          <a:xfrm>
            <a:off x="6831870" y="5818396"/>
            <a:ext cx="4700728" cy="34091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800" b="1" i="0" kern="1200">
                <a:solidFill>
                  <a:schemeClr val="tx1"/>
                </a:solidFill>
                <a:latin typeface="Arial" charset="0"/>
                <a:ea typeface="Arial" charset="0"/>
                <a:cs typeface="Arial" charset="0"/>
              </a:defRPr>
            </a:lvl1pPr>
          </a:lstStyle>
          <a:p>
            <a:pPr algn="ctr"/>
            <a:r>
              <a:rPr lang="en-US" sz="2000" dirty="0" err="1"/>
              <a:t>ZeroSuicide.edc.org</a:t>
            </a:r>
            <a:endParaRPr lang="en-US" sz="2800" dirty="0"/>
          </a:p>
        </p:txBody>
      </p:sp>
      <p:grpSp>
        <p:nvGrpSpPr>
          <p:cNvPr id="10" name="Group 9">
            <a:extLst>
              <a:ext uri="{FF2B5EF4-FFF2-40B4-BE49-F238E27FC236}">
                <a16:creationId xmlns:a16="http://schemas.microsoft.com/office/drawing/2014/main" id="{4367C514-9840-40C4-9CBA-0DC704120147}"/>
              </a:ext>
            </a:extLst>
          </p:cNvPr>
          <p:cNvGrpSpPr/>
          <p:nvPr/>
        </p:nvGrpSpPr>
        <p:grpSpPr>
          <a:xfrm>
            <a:off x="6775972" y="5032861"/>
            <a:ext cx="4812524" cy="577967"/>
            <a:chOff x="6772924" y="5109882"/>
            <a:chExt cx="4812524" cy="577967"/>
          </a:xfrm>
          <a:effectLst>
            <a:outerShdw blurRad="50800" dist="38100" dir="5400000" algn="t" rotWithShape="0">
              <a:prstClr val="black">
                <a:alpha val="40000"/>
              </a:prstClr>
            </a:outerShdw>
          </a:effectLst>
        </p:grpSpPr>
        <p:sp>
          <p:nvSpPr>
            <p:cNvPr id="8" name="Rectangle 7">
              <a:extLst>
                <a:ext uri="{FF2B5EF4-FFF2-40B4-BE49-F238E27FC236}">
                  <a16:creationId xmlns:a16="http://schemas.microsoft.com/office/drawing/2014/main" id="{9F957E9D-E539-41A6-805C-A34062E64937}"/>
                </a:ext>
              </a:extLst>
            </p:cNvPr>
            <p:cNvSpPr/>
            <p:nvPr/>
          </p:nvSpPr>
          <p:spPr>
            <a:xfrm>
              <a:off x="6772924" y="5109882"/>
              <a:ext cx="4812524" cy="577967"/>
            </a:xfrm>
            <a:prstGeom prst="rect">
              <a:avLst/>
            </a:prstGeom>
            <a:solidFill>
              <a:srgbClr val="404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E2C3B5D-2544-4150-96E7-0CBD1A559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08953" y="5135456"/>
              <a:ext cx="2746562" cy="525501"/>
            </a:xfrm>
            <a:prstGeom prst="rect">
              <a:avLst/>
            </a:prstGeom>
          </p:spPr>
        </p:pic>
      </p:grpSp>
      <p:sp>
        <p:nvSpPr>
          <p:cNvPr id="18" name="Rectangle 17">
            <a:extLst>
              <a:ext uri="{FF2B5EF4-FFF2-40B4-BE49-F238E27FC236}">
                <a16:creationId xmlns:a16="http://schemas.microsoft.com/office/drawing/2014/main" id="{CFA52A64-B931-49F0-A167-6373964FF8AB}"/>
              </a:ext>
            </a:extLst>
          </p:cNvPr>
          <p:cNvSpPr/>
          <p:nvPr/>
        </p:nvSpPr>
        <p:spPr>
          <a:xfrm>
            <a:off x="1421404" y="2888033"/>
            <a:ext cx="3864399" cy="54096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noFill/>
              </a:rPr>
              <a:t>CORE COMPONENTS </a:t>
            </a:r>
            <a:br>
              <a:rPr lang="en-US" sz="2000" b="1" dirty="0">
                <a:noFill/>
              </a:rPr>
            </a:br>
            <a:r>
              <a:rPr lang="en-US" sz="2000" b="1" dirty="0">
                <a:noFill/>
              </a:rPr>
              <a:t>OF SAFE SUICIDE CARE</a:t>
            </a:r>
          </a:p>
        </p:txBody>
      </p:sp>
      <p:sp>
        <p:nvSpPr>
          <p:cNvPr id="24" name="Content Placeholder 12">
            <a:extLst>
              <a:ext uri="{FF2B5EF4-FFF2-40B4-BE49-F238E27FC236}">
                <a16:creationId xmlns:a16="http://schemas.microsoft.com/office/drawing/2014/main" id="{85D77988-7604-41A6-B812-5DA3DDC5345C}"/>
              </a:ext>
            </a:extLst>
          </p:cNvPr>
          <p:cNvSpPr>
            <a:spLocks noGrp="1"/>
          </p:cNvSpPr>
          <p:nvPr>
            <p:ph sz="quarter" idx="13"/>
          </p:nvPr>
        </p:nvSpPr>
        <p:spPr>
          <a:xfrm>
            <a:off x="1375070" y="3481373"/>
            <a:ext cx="2441746" cy="2295703"/>
          </a:xfrm>
        </p:spPr>
        <p:txBody>
          <a:bodyPr/>
          <a:lstStyle/>
          <a:p>
            <a:r>
              <a:rPr lang="en-US" sz="2000" dirty="0"/>
              <a:t>Information</a:t>
            </a:r>
          </a:p>
          <a:p>
            <a:r>
              <a:rPr lang="en-US" sz="2000" dirty="0"/>
              <a:t>Materials</a:t>
            </a:r>
          </a:p>
          <a:p>
            <a:r>
              <a:rPr lang="en-US" sz="2000" dirty="0"/>
              <a:t>Outcomes</a:t>
            </a:r>
          </a:p>
          <a:p>
            <a:r>
              <a:rPr lang="en-US" sz="2000" dirty="0"/>
              <a:t>Innovations</a:t>
            </a:r>
          </a:p>
          <a:p>
            <a:r>
              <a:rPr lang="en-US" sz="2000" dirty="0"/>
              <a:t>Research</a:t>
            </a:r>
          </a:p>
        </p:txBody>
      </p:sp>
      <p:sp>
        <p:nvSpPr>
          <p:cNvPr id="25" name="Content Placeholder 12">
            <a:extLst>
              <a:ext uri="{FF2B5EF4-FFF2-40B4-BE49-F238E27FC236}">
                <a16:creationId xmlns:a16="http://schemas.microsoft.com/office/drawing/2014/main" id="{BC829FC5-C320-4CD9-9AB2-1BD8436B256C}"/>
              </a:ext>
            </a:extLst>
          </p:cNvPr>
          <p:cNvSpPr txBox="1">
            <a:spLocks/>
          </p:cNvSpPr>
          <p:nvPr/>
        </p:nvSpPr>
        <p:spPr>
          <a:xfrm>
            <a:off x="3534428" y="3475162"/>
            <a:ext cx="2441746" cy="230191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Tools</a:t>
            </a:r>
          </a:p>
          <a:p>
            <a:r>
              <a:rPr lang="en-US" sz="2000" dirty="0"/>
              <a:t>Readings</a:t>
            </a:r>
          </a:p>
          <a:p>
            <a:r>
              <a:rPr lang="en-US" sz="2000" dirty="0"/>
              <a:t>Videos</a:t>
            </a:r>
          </a:p>
          <a:p>
            <a:r>
              <a:rPr lang="en-US" sz="2000" dirty="0"/>
              <a:t>Webinars</a:t>
            </a:r>
          </a:p>
          <a:p>
            <a:r>
              <a:rPr lang="en-US" sz="2000" dirty="0"/>
              <a:t>Podcasts</a:t>
            </a:r>
          </a:p>
        </p:txBody>
      </p:sp>
      <p:sp>
        <p:nvSpPr>
          <p:cNvPr id="26" name="TextBox 25">
            <a:extLst>
              <a:ext uri="{FF2B5EF4-FFF2-40B4-BE49-F238E27FC236}">
                <a16:creationId xmlns:a16="http://schemas.microsoft.com/office/drawing/2014/main" id="{DB959C16-3416-42F7-907E-9FB89537608C}"/>
              </a:ext>
            </a:extLst>
          </p:cNvPr>
          <p:cNvSpPr txBox="1"/>
          <p:nvPr/>
        </p:nvSpPr>
        <p:spPr>
          <a:xfrm>
            <a:off x="1543126" y="2938896"/>
            <a:ext cx="3021343"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RESOURCES</a:t>
            </a:r>
          </a:p>
        </p:txBody>
      </p:sp>
      <p:sp>
        <p:nvSpPr>
          <p:cNvPr id="27" name="Freeform 5">
            <a:extLst>
              <a:ext uri="{FF2B5EF4-FFF2-40B4-BE49-F238E27FC236}">
                <a16:creationId xmlns:a16="http://schemas.microsoft.com/office/drawing/2014/main" id="{13C5EE20-6268-48F6-BB4D-752BA98D7549}"/>
              </a:ext>
            </a:extLst>
          </p:cNvPr>
          <p:cNvSpPr>
            <a:spLocks noChangeAspect="1" noChangeArrowheads="1"/>
          </p:cNvSpPr>
          <p:nvPr/>
        </p:nvSpPr>
        <p:spPr bwMode="auto">
          <a:xfrm>
            <a:off x="916554" y="3011915"/>
            <a:ext cx="390441" cy="293205"/>
          </a:xfrm>
          <a:custGeom>
            <a:avLst/>
            <a:gdLst>
              <a:gd name="T0" fmla="*/ 747606 w 5082"/>
              <a:gd name="T1" fmla="*/ 233046 h 3805"/>
              <a:gd name="T2" fmla="*/ 747606 w 5082"/>
              <a:gd name="T3" fmla="*/ 233046 h 3805"/>
              <a:gd name="T4" fmla="*/ 747606 w 5082"/>
              <a:gd name="T5" fmla="*/ 311088 h 3805"/>
              <a:gd name="T6" fmla="*/ 342765 w 5082"/>
              <a:gd name="T7" fmla="*/ 311088 h 3805"/>
              <a:gd name="T8" fmla="*/ 247403 w 5082"/>
              <a:gd name="T9" fmla="*/ 333978 h 3805"/>
              <a:gd name="T10" fmla="*/ 168054 w 5082"/>
              <a:gd name="T11" fmla="*/ 393276 h 3805"/>
              <a:gd name="T12" fmla="*/ 3958 w 5082"/>
              <a:gd name="T13" fmla="*/ 585949 h 3805"/>
              <a:gd name="T14" fmla="*/ 1260 w 5082"/>
              <a:gd name="T15" fmla="*/ 588653 h 3805"/>
              <a:gd name="T16" fmla="*/ 1260 w 5082"/>
              <a:gd name="T17" fmla="*/ 583245 h 3805"/>
              <a:gd name="T18" fmla="*/ 0 w 5082"/>
              <a:gd name="T19" fmla="*/ 576396 h 3805"/>
              <a:gd name="T20" fmla="*/ 0 w 5082"/>
              <a:gd name="T21" fmla="*/ 109043 h 3805"/>
              <a:gd name="T22" fmla="*/ 32207 w 5082"/>
              <a:gd name="T23" fmla="*/ 31001 h 3805"/>
              <a:gd name="T24" fmla="*/ 108857 w 5082"/>
              <a:gd name="T25" fmla="*/ 0 h 3805"/>
              <a:gd name="T26" fmla="*/ 264856 w 5082"/>
              <a:gd name="T27" fmla="*/ 0 h 3805"/>
              <a:gd name="T28" fmla="*/ 341506 w 5082"/>
              <a:gd name="T29" fmla="*/ 31001 h 3805"/>
              <a:gd name="T30" fmla="*/ 373713 w 5082"/>
              <a:gd name="T31" fmla="*/ 109043 h 3805"/>
              <a:gd name="T32" fmla="*/ 373713 w 5082"/>
              <a:gd name="T33" fmla="*/ 123822 h 3805"/>
              <a:gd name="T34" fmla="*/ 638749 w 5082"/>
              <a:gd name="T35" fmla="*/ 123822 h 3805"/>
              <a:gd name="T36" fmla="*/ 715218 w 5082"/>
              <a:gd name="T37" fmla="*/ 156265 h 3805"/>
              <a:gd name="T38" fmla="*/ 747606 w 5082"/>
              <a:gd name="T39" fmla="*/ 233046 h 3805"/>
              <a:gd name="T40" fmla="*/ 914220 w 5082"/>
              <a:gd name="T41" fmla="*/ 401387 h 3805"/>
              <a:gd name="T42" fmla="*/ 914220 w 5082"/>
              <a:gd name="T43" fmla="*/ 401387 h 3805"/>
              <a:gd name="T44" fmla="*/ 899466 w 5082"/>
              <a:gd name="T45" fmla="*/ 433649 h 3805"/>
              <a:gd name="T46" fmla="*/ 735550 w 5082"/>
              <a:gd name="T47" fmla="*/ 626322 h 3805"/>
              <a:gd name="T48" fmla="*/ 677613 w 5082"/>
              <a:gd name="T49" fmla="*/ 668137 h 3805"/>
              <a:gd name="T50" fmla="*/ 607801 w 5082"/>
              <a:gd name="T51" fmla="*/ 685620 h 3805"/>
              <a:gd name="T52" fmla="*/ 77909 w 5082"/>
              <a:gd name="T53" fmla="*/ 685620 h 3805"/>
              <a:gd name="T54" fmla="*/ 48401 w 5082"/>
              <a:gd name="T55" fmla="*/ 678771 h 3805"/>
              <a:gd name="T56" fmla="*/ 36346 w 5082"/>
              <a:gd name="T57" fmla="*/ 658584 h 3805"/>
              <a:gd name="T58" fmla="*/ 51100 w 5082"/>
              <a:gd name="T59" fmla="*/ 626322 h 3805"/>
              <a:gd name="T60" fmla="*/ 215195 w 5082"/>
              <a:gd name="T61" fmla="*/ 433649 h 3805"/>
              <a:gd name="T62" fmla="*/ 272953 w 5082"/>
              <a:gd name="T63" fmla="*/ 390573 h 3805"/>
              <a:gd name="T64" fmla="*/ 342765 w 5082"/>
              <a:gd name="T65" fmla="*/ 373090 h 3805"/>
              <a:gd name="T66" fmla="*/ 872656 w 5082"/>
              <a:gd name="T67" fmla="*/ 373090 h 3805"/>
              <a:gd name="T68" fmla="*/ 902165 w 5082"/>
              <a:gd name="T69" fmla="*/ 379758 h 3805"/>
              <a:gd name="T70" fmla="*/ 914220 w 5082"/>
              <a:gd name="T71" fmla="*/ 401387 h 38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82" h="3805">
                <a:moveTo>
                  <a:pt x="4155" y="1293"/>
                </a:moveTo>
                <a:lnTo>
                  <a:pt x="4155" y="1293"/>
                </a:lnTo>
                <a:cubicBezTo>
                  <a:pt x="4155" y="1726"/>
                  <a:pt x="4155" y="1726"/>
                  <a:pt x="4155" y="1726"/>
                </a:cubicBezTo>
                <a:cubicBezTo>
                  <a:pt x="1905" y="1726"/>
                  <a:pt x="1905" y="1726"/>
                  <a:pt x="1905" y="1726"/>
                </a:cubicBezTo>
                <a:cubicBezTo>
                  <a:pt x="1734" y="1726"/>
                  <a:pt x="1562" y="1771"/>
                  <a:pt x="1375" y="1853"/>
                </a:cubicBezTo>
                <a:cubicBezTo>
                  <a:pt x="1188" y="1943"/>
                  <a:pt x="1039" y="2047"/>
                  <a:pt x="934" y="2182"/>
                </a:cubicBezTo>
                <a:cubicBezTo>
                  <a:pt x="22" y="3251"/>
                  <a:pt x="22" y="3251"/>
                  <a:pt x="22" y="3251"/>
                </a:cubicBezTo>
                <a:cubicBezTo>
                  <a:pt x="7" y="3266"/>
                  <a:pt x="7" y="3266"/>
                  <a:pt x="7" y="3266"/>
                </a:cubicBezTo>
                <a:cubicBezTo>
                  <a:pt x="7" y="3258"/>
                  <a:pt x="7" y="3251"/>
                  <a:pt x="7" y="3236"/>
                </a:cubicBezTo>
                <a:cubicBezTo>
                  <a:pt x="0" y="3213"/>
                  <a:pt x="0" y="3206"/>
                  <a:pt x="0" y="3198"/>
                </a:cubicBezTo>
                <a:cubicBezTo>
                  <a:pt x="0" y="605"/>
                  <a:pt x="0" y="605"/>
                  <a:pt x="0" y="605"/>
                </a:cubicBezTo>
                <a:cubicBezTo>
                  <a:pt x="0" y="433"/>
                  <a:pt x="60" y="291"/>
                  <a:pt x="179" y="172"/>
                </a:cubicBezTo>
                <a:cubicBezTo>
                  <a:pt x="299" y="60"/>
                  <a:pt x="441" y="0"/>
                  <a:pt x="605" y="0"/>
                </a:cubicBezTo>
                <a:cubicBezTo>
                  <a:pt x="1472" y="0"/>
                  <a:pt x="1472" y="0"/>
                  <a:pt x="1472" y="0"/>
                </a:cubicBezTo>
                <a:cubicBezTo>
                  <a:pt x="1636" y="0"/>
                  <a:pt x="1779" y="60"/>
                  <a:pt x="1898" y="172"/>
                </a:cubicBezTo>
                <a:cubicBezTo>
                  <a:pt x="2018" y="291"/>
                  <a:pt x="2077" y="433"/>
                  <a:pt x="2077" y="605"/>
                </a:cubicBezTo>
                <a:cubicBezTo>
                  <a:pt x="2077" y="687"/>
                  <a:pt x="2077" y="687"/>
                  <a:pt x="2077" y="687"/>
                </a:cubicBezTo>
                <a:cubicBezTo>
                  <a:pt x="3550" y="687"/>
                  <a:pt x="3550" y="687"/>
                  <a:pt x="3550" y="687"/>
                </a:cubicBezTo>
                <a:cubicBezTo>
                  <a:pt x="3714" y="687"/>
                  <a:pt x="3856" y="747"/>
                  <a:pt x="3975" y="867"/>
                </a:cubicBezTo>
                <a:cubicBezTo>
                  <a:pt x="4095" y="986"/>
                  <a:pt x="4155" y="1128"/>
                  <a:pt x="4155" y="1293"/>
                </a:cubicBezTo>
                <a:close/>
                <a:moveTo>
                  <a:pt x="5081" y="2227"/>
                </a:moveTo>
                <a:lnTo>
                  <a:pt x="5081" y="2227"/>
                </a:lnTo>
                <a:cubicBezTo>
                  <a:pt x="5081" y="2279"/>
                  <a:pt x="5059" y="2339"/>
                  <a:pt x="4999" y="2406"/>
                </a:cubicBezTo>
                <a:cubicBezTo>
                  <a:pt x="4088" y="3475"/>
                  <a:pt x="4088" y="3475"/>
                  <a:pt x="4088" y="3475"/>
                </a:cubicBezTo>
                <a:cubicBezTo>
                  <a:pt x="4013" y="3564"/>
                  <a:pt x="3908" y="3647"/>
                  <a:pt x="3766" y="3707"/>
                </a:cubicBezTo>
                <a:cubicBezTo>
                  <a:pt x="3624" y="3774"/>
                  <a:pt x="3497" y="3804"/>
                  <a:pt x="3378" y="3804"/>
                </a:cubicBezTo>
                <a:cubicBezTo>
                  <a:pt x="433" y="3804"/>
                  <a:pt x="433" y="3804"/>
                  <a:pt x="433" y="3804"/>
                </a:cubicBezTo>
                <a:cubicBezTo>
                  <a:pt x="374" y="3804"/>
                  <a:pt x="321" y="3796"/>
                  <a:pt x="269" y="3766"/>
                </a:cubicBezTo>
                <a:cubicBezTo>
                  <a:pt x="224" y="3744"/>
                  <a:pt x="202" y="3707"/>
                  <a:pt x="202" y="3654"/>
                </a:cubicBezTo>
                <a:cubicBezTo>
                  <a:pt x="202" y="3594"/>
                  <a:pt x="232" y="3535"/>
                  <a:pt x="284" y="3475"/>
                </a:cubicBezTo>
                <a:cubicBezTo>
                  <a:pt x="1196" y="2406"/>
                  <a:pt x="1196" y="2406"/>
                  <a:pt x="1196" y="2406"/>
                </a:cubicBezTo>
                <a:cubicBezTo>
                  <a:pt x="1270" y="2309"/>
                  <a:pt x="1383" y="2234"/>
                  <a:pt x="1517" y="2167"/>
                </a:cubicBezTo>
                <a:cubicBezTo>
                  <a:pt x="1659" y="2107"/>
                  <a:pt x="1786" y="2070"/>
                  <a:pt x="1905" y="2070"/>
                </a:cubicBezTo>
                <a:cubicBezTo>
                  <a:pt x="4850" y="2070"/>
                  <a:pt x="4850" y="2070"/>
                  <a:pt x="4850" y="2070"/>
                </a:cubicBezTo>
                <a:cubicBezTo>
                  <a:pt x="4910" y="2070"/>
                  <a:pt x="4962" y="2085"/>
                  <a:pt x="5014" y="2107"/>
                </a:cubicBezTo>
                <a:cubicBezTo>
                  <a:pt x="5059" y="2130"/>
                  <a:pt x="5081" y="2175"/>
                  <a:pt x="5081" y="2227"/>
                </a:cubicBezTo>
                <a:close/>
              </a:path>
            </a:pathLst>
          </a:custGeom>
          <a:solidFill>
            <a:srgbClr val="FCB315"/>
          </a:solidFill>
          <a:ln>
            <a:noFill/>
          </a:ln>
          <a:effectLst/>
        </p:spPr>
        <p:txBody>
          <a:bodyPr wrap="none" anchor="ctr"/>
          <a:lstStyle/>
          <a:p>
            <a:pPr eaLnBrk="1" fontAlgn="auto" hangingPunct="1">
              <a:spcBef>
                <a:spcPts val="0"/>
              </a:spcBef>
              <a:spcAft>
                <a:spcPts val="0"/>
              </a:spcAft>
              <a:defRPr/>
            </a:pPr>
            <a:endParaRPr lang="en-US">
              <a:latin typeface="+mn-lt"/>
            </a:endParaRPr>
          </a:p>
        </p:txBody>
      </p:sp>
      <p:sp>
        <p:nvSpPr>
          <p:cNvPr id="19" name="Content Placeholder 12">
            <a:extLst>
              <a:ext uri="{FF2B5EF4-FFF2-40B4-BE49-F238E27FC236}">
                <a16:creationId xmlns:a16="http://schemas.microsoft.com/office/drawing/2014/main" id="{29F22839-664F-5048-A51D-5141AFE72E2D}"/>
              </a:ext>
            </a:extLst>
          </p:cNvPr>
          <p:cNvSpPr txBox="1">
            <a:spLocks/>
          </p:cNvSpPr>
          <p:nvPr/>
        </p:nvSpPr>
        <p:spPr>
          <a:xfrm>
            <a:off x="600456" y="1424263"/>
            <a:ext cx="5483352" cy="136519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0" i="0" kern="1200" dirty="0">
                <a:solidFill>
                  <a:srgbClr val="3E404A"/>
                </a:solidFill>
                <a:effectLst/>
              </a:rPr>
              <a:t>The</a:t>
            </a:r>
            <a:r>
              <a:rPr lang="en-US" sz="2000" b="0" i="0" kern="1200" baseline="0" dirty="0">
                <a:solidFill>
                  <a:srgbClr val="3E404A"/>
                </a:solidFill>
                <a:effectLst/>
              </a:rPr>
              <a:t> online Zero Suicide Toolkit offers free and publicly available tools, strategies, and resources.</a:t>
            </a:r>
            <a:endParaRPr lang="en-US" sz="2000" dirty="0">
              <a:solidFill>
                <a:srgbClr val="3E404A"/>
              </a:solidFill>
            </a:endParaRPr>
          </a:p>
        </p:txBody>
      </p:sp>
      <p:sp>
        <p:nvSpPr>
          <p:cNvPr id="6" name="Slide Number Placeholder 1">
            <a:extLst>
              <a:ext uri="{FF2B5EF4-FFF2-40B4-BE49-F238E27FC236}">
                <a16:creationId xmlns:a16="http://schemas.microsoft.com/office/drawing/2014/main" id="{F341FC68-E42C-7BD2-13F5-EB7D103C39AD}"/>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15</a:t>
            </a:fld>
            <a:endParaRPr lang="en-US" dirty="0"/>
          </a:p>
        </p:txBody>
      </p:sp>
      <p:sp>
        <p:nvSpPr>
          <p:cNvPr id="9" name="Footer Placeholder 4">
            <a:extLst>
              <a:ext uri="{FF2B5EF4-FFF2-40B4-BE49-F238E27FC236}">
                <a16:creationId xmlns:a16="http://schemas.microsoft.com/office/drawing/2014/main" id="{F4FB6679-8979-6FCD-D5CF-B4D0CEB7F751}"/>
              </a:ext>
            </a:extLst>
          </p:cNvPr>
          <p:cNvSpPr>
            <a:spLocks noGrp="1"/>
          </p:cNvSpPr>
          <p:nvPr>
            <p:ph type="ftr" sz="quarter" idx="3"/>
          </p:nvPr>
        </p:nvSpPr>
        <p:spPr>
          <a:xfrm>
            <a:off x="670560" y="6536419"/>
            <a:ext cx="6150102" cy="338328"/>
          </a:xfrm>
        </p:spPr>
        <p:txBody>
          <a:bodyPr/>
          <a:lstStyle/>
          <a:p>
            <a:r>
              <a:rPr lang="en-US" dirty="0"/>
              <a:t>© 2024 Education Development Center | </a:t>
            </a:r>
            <a:r>
              <a:rPr lang="en-US" dirty="0" err="1"/>
              <a:t>ZeroSuicide.edc.org</a:t>
            </a:r>
            <a:endParaRPr lang="en-US" dirty="0"/>
          </a:p>
        </p:txBody>
      </p:sp>
    </p:spTree>
    <p:extLst>
      <p:ext uri="{BB962C8B-B14F-4D97-AF65-F5344CB8AC3E}">
        <p14:creationId xmlns:p14="http://schemas.microsoft.com/office/powerpoint/2010/main" val="3260417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5B91EE-0E28-49AC-9BBE-BA3FC647A57D}"/>
              </a:ext>
            </a:extLst>
          </p:cNvPr>
          <p:cNvSpPr/>
          <p:nvPr/>
        </p:nvSpPr>
        <p:spPr>
          <a:xfrm>
            <a:off x="0" y="2156012"/>
            <a:ext cx="5330952" cy="1438835"/>
          </a:xfrm>
          <a:prstGeom prst="rect">
            <a:avLst/>
          </a:prstGeom>
          <a:gradFill>
            <a:gsLst>
              <a:gs pos="50000">
                <a:srgbClr val="CC9200"/>
              </a:gs>
              <a:gs pos="0">
                <a:srgbClr val="FFB500"/>
              </a:gs>
              <a:gs pos="100000">
                <a:srgbClr val="9B6A1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itle 5">
            <a:extLst>
              <a:ext uri="{FF2B5EF4-FFF2-40B4-BE49-F238E27FC236}">
                <a16:creationId xmlns:a16="http://schemas.microsoft.com/office/drawing/2014/main" id="{BD7DE479-3F3D-4D51-A7A4-DF5F97EE1F87}"/>
              </a:ext>
            </a:extLst>
          </p:cNvPr>
          <p:cNvSpPr>
            <a:spLocks noGrp="1"/>
          </p:cNvSpPr>
          <p:nvPr>
            <p:ph type="title"/>
          </p:nvPr>
        </p:nvSpPr>
        <p:spPr/>
        <p:txBody>
          <a:bodyPr/>
          <a:lstStyle/>
          <a:p>
            <a:r>
              <a:rPr lang="en-US" dirty="0"/>
              <a:t>Thank You</a:t>
            </a:r>
          </a:p>
        </p:txBody>
      </p:sp>
      <p:sp>
        <p:nvSpPr>
          <p:cNvPr id="7" name="Subtitle 6">
            <a:extLst>
              <a:ext uri="{FF2B5EF4-FFF2-40B4-BE49-F238E27FC236}">
                <a16:creationId xmlns:a16="http://schemas.microsoft.com/office/drawing/2014/main" id="{1555BDA3-4FDB-45D2-9B83-61E3782FAD2C}"/>
              </a:ext>
            </a:extLst>
          </p:cNvPr>
          <p:cNvSpPr>
            <a:spLocks noGrp="1"/>
          </p:cNvSpPr>
          <p:nvPr>
            <p:ph type="subTitle" idx="1"/>
          </p:nvPr>
        </p:nvSpPr>
        <p:spPr>
          <a:xfrm>
            <a:off x="1056200" y="3899269"/>
            <a:ext cx="4887400" cy="940283"/>
          </a:xfrm>
        </p:spPr>
        <p:txBody>
          <a:bodyPr/>
          <a:lstStyle/>
          <a:p>
            <a:r>
              <a:rPr lang="en-US" dirty="0">
                <a:solidFill>
                  <a:schemeClr val="bg2"/>
                </a:solidFill>
              </a:rPr>
              <a:t>Visit</a:t>
            </a:r>
            <a:r>
              <a:rPr lang="en-US" dirty="0"/>
              <a:t> </a:t>
            </a:r>
            <a:r>
              <a:rPr lang="en-US" dirty="0" err="1">
                <a:solidFill>
                  <a:schemeClr val="accent1"/>
                </a:solidFill>
              </a:rPr>
              <a:t>zerosuicide.edc.org</a:t>
            </a:r>
            <a:r>
              <a:rPr lang="en-US" dirty="0">
                <a:solidFill>
                  <a:schemeClr val="accent1"/>
                </a:solidFill>
              </a:rPr>
              <a:t> </a:t>
            </a:r>
            <a:r>
              <a:rPr lang="en-US" dirty="0">
                <a:solidFill>
                  <a:schemeClr val="bg2"/>
                </a:solidFill>
              </a:rPr>
              <a:t>to learn more about Zero Suicide</a:t>
            </a:r>
          </a:p>
        </p:txBody>
      </p:sp>
      <p:sp>
        <p:nvSpPr>
          <p:cNvPr id="8" name="Subtitle 6">
            <a:extLst>
              <a:ext uri="{FF2B5EF4-FFF2-40B4-BE49-F238E27FC236}">
                <a16:creationId xmlns:a16="http://schemas.microsoft.com/office/drawing/2014/main" id="{B3AEDFD3-C794-D34A-9A90-49259CC41A58}"/>
              </a:ext>
            </a:extLst>
          </p:cNvPr>
          <p:cNvSpPr txBox="1">
            <a:spLocks/>
          </p:cNvSpPr>
          <p:nvPr/>
        </p:nvSpPr>
        <p:spPr>
          <a:xfrm>
            <a:off x="1056200" y="4875424"/>
            <a:ext cx="4391012" cy="940283"/>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4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defTabSz="914400" rtl="0" eaLnBrk="1" latinLnBrk="0" hangingPunct="1">
              <a:lnSpc>
                <a:spcPct val="110000"/>
              </a:lnSpc>
              <a:spcBef>
                <a:spcPts val="500"/>
              </a:spcBef>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10000"/>
              </a:lnSpc>
              <a:spcBef>
                <a:spcPts val="500"/>
              </a:spcBef>
              <a:buClr>
                <a:schemeClr val="accent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solidFill>
                  <a:schemeClr val="bg2"/>
                </a:solidFill>
              </a:rPr>
              <a:t>Contact </a:t>
            </a:r>
            <a:r>
              <a:rPr lang="en-US" dirty="0" err="1">
                <a:solidFill>
                  <a:schemeClr val="accent1"/>
                </a:solidFill>
              </a:rPr>
              <a:t>zerosuicide@edc.org</a:t>
            </a:r>
            <a:br>
              <a:rPr lang="en-US" dirty="0">
                <a:solidFill>
                  <a:schemeClr val="accent1"/>
                </a:solidFill>
              </a:rPr>
            </a:br>
            <a:r>
              <a:rPr lang="en-US" dirty="0">
                <a:solidFill>
                  <a:schemeClr val="bg2"/>
                </a:solidFill>
              </a:rPr>
              <a:t>for questions or assistance</a:t>
            </a:r>
          </a:p>
        </p:txBody>
      </p:sp>
      <p:sp>
        <p:nvSpPr>
          <p:cNvPr id="3" name="Slide Number Placeholder 1">
            <a:extLst>
              <a:ext uri="{FF2B5EF4-FFF2-40B4-BE49-F238E27FC236}">
                <a16:creationId xmlns:a16="http://schemas.microsoft.com/office/drawing/2014/main" id="{E320A8A9-405E-675F-E533-D439D345D065}"/>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16</a:t>
            </a:fld>
            <a:endParaRPr lang="en-US" dirty="0"/>
          </a:p>
        </p:txBody>
      </p:sp>
      <p:sp>
        <p:nvSpPr>
          <p:cNvPr id="4" name="Footer Placeholder 4">
            <a:extLst>
              <a:ext uri="{FF2B5EF4-FFF2-40B4-BE49-F238E27FC236}">
                <a16:creationId xmlns:a16="http://schemas.microsoft.com/office/drawing/2014/main" id="{CCD9854A-5143-DAC6-E09D-956E8EF14B25}"/>
              </a:ext>
            </a:extLst>
          </p:cNvPr>
          <p:cNvSpPr>
            <a:spLocks noGrp="1"/>
          </p:cNvSpPr>
          <p:nvPr>
            <p:ph type="ftr" sz="quarter" idx="3"/>
          </p:nvPr>
        </p:nvSpPr>
        <p:spPr>
          <a:xfrm>
            <a:off x="670560" y="6536419"/>
            <a:ext cx="6150102" cy="338328"/>
          </a:xfrm>
        </p:spPr>
        <p:txBody>
          <a:bodyPr/>
          <a:lstStyle/>
          <a:p>
            <a:r>
              <a:rPr lang="en-US" dirty="0"/>
              <a:t>© 2024 Education Development Center | </a:t>
            </a:r>
            <a:r>
              <a:rPr lang="en-US" dirty="0" err="1"/>
              <a:t>ZeroSuicide.edc.org</a:t>
            </a:r>
            <a:endParaRPr lang="en-US" dirty="0"/>
          </a:p>
        </p:txBody>
      </p:sp>
    </p:spTree>
    <p:extLst>
      <p:ext uri="{BB962C8B-B14F-4D97-AF65-F5344CB8AC3E}">
        <p14:creationId xmlns:p14="http://schemas.microsoft.com/office/powerpoint/2010/main" val="318750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020794-B2CE-4BDA-8B0D-1C0AC71C85ED}"/>
              </a:ext>
            </a:extLst>
          </p:cNvPr>
          <p:cNvSpPr>
            <a:spLocks noGrp="1"/>
          </p:cNvSpPr>
          <p:nvPr>
            <p:ph type="title"/>
          </p:nvPr>
        </p:nvSpPr>
        <p:spPr>
          <a:xfrm>
            <a:off x="670560" y="683877"/>
            <a:ext cx="10847697" cy="770996"/>
          </a:xfrm>
        </p:spPr>
        <p:txBody>
          <a:bodyPr/>
          <a:lstStyle/>
          <a:p>
            <a:r>
              <a:rPr lang="en-US" sz="3200" dirty="0"/>
              <a:t>Legal Disclaimer</a:t>
            </a:r>
          </a:p>
        </p:txBody>
      </p:sp>
      <p:sp>
        <p:nvSpPr>
          <p:cNvPr id="2" name="Slide Number Placeholder 1">
            <a:extLst>
              <a:ext uri="{FF2B5EF4-FFF2-40B4-BE49-F238E27FC236}">
                <a16:creationId xmlns:a16="http://schemas.microsoft.com/office/drawing/2014/main" id="{48F0BBF2-E4B1-46EA-AB33-FF4E031F7F10}"/>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2</a:t>
            </a:fld>
            <a:endParaRPr lang="en-US" dirty="0"/>
          </a:p>
        </p:txBody>
      </p:sp>
      <p:sp>
        <p:nvSpPr>
          <p:cNvPr id="15" name="Footer Placeholder 4">
            <a:extLst>
              <a:ext uri="{FF2B5EF4-FFF2-40B4-BE49-F238E27FC236}">
                <a16:creationId xmlns:a16="http://schemas.microsoft.com/office/drawing/2014/main" id="{D6AFB108-2282-8672-2ED4-84F3DD16D827}"/>
              </a:ext>
            </a:extLst>
          </p:cNvPr>
          <p:cNvSpPr>
            <a:spLocks noGrp="1"/>
          </p:cNvSpPr>
          <p:nvPr>
            <p:ph type="ftr" sz="quarter" idx="3"/>
          </p:nvPr>
        </p:nvSpPr>
        <p:spPr>
          <a:xfrm>
            <a:off x="670560" y="6536419"/>
            <a:ext cx="6150102" cy="338328"/>
          </a:xfrm>
        </p:spPr>
        <p:txBody>
          <a:bodyPr/>
          <a:lstStyle/>
          <a:p>
            <a:r>
              <a:rPr lang="en-US" dirty="0"/>
              <a:t>© 2024 Education Development Center | </a:t>
            </a:r>
            <a:r>
              <a:rPr lang="en-US" dirty="0" err="1"/>
              <a:t>ZeroSuicide.edc.org</a:t>
            </a:r>
            <a:endParaRPr lang="en-US" dirty="0"/>
          </a:p>
        </p:txBody>
      </p:sp>
      <p:sp>
        <p:nvSpPr>
          <p:cNvPr id="4" name="Rectangle 3">
            <a:extLst>
              <a:ext uri="{FF2B5EF4-FFF2-40B4-BE49-F238E27FC236}">
                <a16:creationId xmlns:a16="http://schemas.microsoft.com/office/drawing/2014/main" id="{52ED0259-5C38-D6B0-EF9F-73DD9DBEED20}"/>
              </a:ext>
            </a:extLst>
          </p:cNvPr>
          <p:cNvSpPr/>
          <p:nvPr/>
        </p:nvSpPr>
        <p:spPr>
          <a:xfrm>
            <a:off x="0" y="1805105"/>
            <a:ext cx="12192000" cy="4685432"/>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3">
                  <a:lumMod val="20000"/>
                  <a:lumOff val="80000"/>
                </a:schemeClr>
              </a:solidFill>
            </a:endParaRPr>
          </a:p>
        </p:txBody>
      </p:sp>
      <p:sp>
        <p:nvSpPr>
          <p:cNvPr id="5" name="Content Placeholder 7">
            <a:extLst>
              <a:ext uri="{FF2B5EF4-FFF2-40B4-BE49-F238E27FC236}">
                <a16:creationId xmlns:a16="http://schemas.microsoft.com/office/drawing/2014/main" id="{99C7FF12-0731-BA0C-D70D-B5975D6D91CE}"/>
              </a:ext>
            </a:extLst>
          </p:cNvPr>
          <p:cNvSpPr txBox="1">
            <a:spLocks/>
          </p:cNvSpPr>
          <p:nvPr/>
        </p:nvSpPr>
        <p:spPr>
          <a:xfrm>
            <a:off x="670560" y="2705027"/>
            <a:ext cx="10910248" cy="3107741"/>
          </a:xfrm>
          <a:prstGeom prst="rect">
            <a:avLst/>
          </a:prstGeom>
        </p:spPr>
        <p:txBody>
          <a:bodyPr vert="horz" lIns="91440" tIns="45720" rIns="91440" bIns="45720" rtlCol="0">
            <a:noAutofit/>
          </a:bodyPr>
          <a:lstStyle>
            <a:lvl1pPr marL="0" marR="0" indent="0" algn="l" defTabSz="914400" rtl="0" eaLnBrk="1" fontAlgn="auto" latinLnBrk="0" hangingPunct="1">
              <a:lnSpc>
                <a:spcPct val="110000"/>
              </a:lnSpc>
              <a:spcBef>
                <a:spcPts val="0"/>
              </a:spcBef>
              <a:spcAft>
                <a:spcPts val="1000"/>
              </a:spcAft>
              <a:buClr>
                <a:srgbClr val="CB1F54"/>
              </a:buClr>
              <a:buSzTx/>
              <a:buFontTx/>
              <a:buNone/>
              <a:tabLst/>
              <a:defRPr sz="18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500"/>
              </a:spcBef>
              <a:buClr>
                <a:schemeClr val="accent1"/>
              </a:buClr>
              <a:buFontTx/>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500"/>
              </a:spcBef>
              <a:buClr>
                <a:schemeClr val="accent1"/>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500"/>
              </a:spcBef>
              <a:buClr>
                <a:srgbClr val="CB1F54"/>
              </a:buClr>
              <a:buFontTx/>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CB1F54"/>
              </a:buClr>
              <a:buFontTx/>
              <a:buNone/>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buClr>
                <a:schemeClr val="accent1"/>
              </a:buClr>
            </a:pPr>
            <a:r>
              <a:rPr lang="en-US" dirty="0"/>
              <a:t>The suicide prevention content and resources provided through the services and trainings of Education Development Center, Inc. (including Zero Suicide Institute and EDC Solutions) are intended to provide organizations with a range of best practice options and resources designed to improve suicide prevention care. Please note that the recommended options and resources are not intended to be exclusive and may not be appropriate for all patient populations in all settings. Organizational leaders and staff should review other resources, protocols, and practices to select the most appropriate and complementary options that meet their ultimate goals and needs.</a:t>
            </a:r>
          </a:p>
        </p:txBody>
      </p:sp>
      <p:pic>
        <p:nvPicPr>
          <p:cNvPr id="7" name="Graphic 6" descr="Contract with solid fill">
            <a:extLst>
              <a:ext uri="{FF2B5EF4-FFF2-40B4-BE49-F238E27FC236}">
                <a16:creationId xmlns:a16="http://schemas.microsoft.com/office/drawing/2014/main" id="{0DEA04E3-D5A9-414E-B708-235B12168D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4566" y="1005221"/>
            <a:ext cx="1349574" cy="1349574"/>
          </a:xfrm>
          <a:prstGeom prst="rect">
            <a:avLst/>
          </a:prstGeom>
        </p:spPr>
      </p:pic>
    </p:spTree>
    <p:extLst>
      <p:ext uri="{BB962C8B-B14F-4D97-AF65-F5344CB8AC3E}">
        <p14:creationId xmlns:p14="http://schemas.microsoft.com/office/powerpoint/2010/main" val="342043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8EFFAC-1B5E-4920-9F16-06DEE828E1F6}"/>
              </a:ext>
            </a:extLst>
          </p:cNvPr>
          <p:cNvSpPr>
            <a:spLocks noGrp="1"/>
          </p:cNvSpPr>
          <p:nvPr>
            <p:ph type="ctrTitle"/>
          </p:nvPr>
        </p:nvSpPr>
        <p:spPr>
          <a:xfrm>
            <a:off x="1188882" y="2652654"/>
            <a:ext cx="4988256" cy="898827"/>
          </a:xfrm>
        </p:spPr>
        <p:txBody>
          <a:bodyPr/>
          <a:lstStyle/>
          <a:p>
            <a:pPr>
              <a:spcAft>
                <a:spcPts val="1000"/>
              </a:spcAft>
            </a:pPr>
            <a:r>
              <a:rPr lang="en-US" sz="5400" dirty="0">
                <a:solidFill>
                  <a:schemeClr val="accent1"/>
                </a:solidFill>
              </a:rPr>
              <a:t>ZERO </a:t>
            </a:r>
            <a:r>
              <a:rPr lang="en-US" sz="5400" b="0" cap="none" dirty="0"/>
              <a:t>Suicide</a:t>
            </a:r>
            <a:endParaRPr lang="en-US" b="0" baseline="30000" dirty="0">
              <a:solidFill>
                <a:schemeClr val="bg2"/>
              </a:solidFill>
            </a:endParaRPr>
          </a:p>
        </p:txBody>
      </p:sp>
      <p:sp>
        <p:nvSpPr>
          <p:cNvPr id="7" name="Subtitle 6">
            <a:extLst>
              <a:ext uri="{FF2B5EF4-FFF2-40B4-BE49-F238E27FC236}">
                <a16:creationId xmlns:a16="http://schemas.microsoft.com/office/drawing/2014/main" id="{FF5F9AA3-7180-426E-A626-5E52C7E9E428}"/>
              </a:ext>
            </a:extLst>
          </p:cNvPr>
          <p:cNvSpPr>
            <a:spLocks noGrp="1"/>
          </p:cNvSpPr>
          <p:nvPr>
            <p:ph type="subTitle" idx="1"/>
          </p:nvPr>
        </p:nvSpPr>
        <p:spPr>
          <a:xfrm>
            <a:off x="1188882" y="4740732"/>
            <a:ext cx="4988256" cy="940283"/>
          </a:xfrm>
        </p:spPr>
        <p:txBody>
          <a:bodyPr/>
          <a:lstStyle/>
          <a:p>
            <a:r>
              <a:rPr lang="en-US" sz="2800" dirty="0">
                <a:solidFill>
                  <a:schemeClr val="accent3">
                    <a:lumMod val="20000"/>
                    <a:lumOff val="80000"/>
                  </a:schemeClr>
                </a:solidFill>
              </a:rPr>
              <a:t>Organization Name</a:t>
            </a:r>
          </a:p>
        </p:txBody>
      </p:sp>
      <p:sp>
        <p:nvSpPr>
          <p:cNvPr id="5" name="Content Placeholder 7">
            <a:extLst>
              <a:ext uri="{FF2B5EF4-FFF2-40B4-BE49-F238E27FC236}">
                <a16:creationId xmlns:a16="http://schemas.microsoft.com/office/drawing/2014/main" id="{783AADEB-C879-B647-9718-858DA9C0BAF0}"/>
              </a:ext>
            </a:extLst>
          </p:cNvPr>
          <p:cNvSpPr>
            <a:spLocks noGrp="1"/>
          </p:cNvSpPr>
          <p:nvPr>
            <p:ph sz="quarter" idx="10"/>
          </p:nvPr>
        </p:nvSpPr>
        <p:spPr>
          <a:xfrm>
            <a:off x="1188882" y="5411385"/>
            <a:ext cx="4340429" cy="1125700"/>
          </a:xfrm>
        </p:spPr>
        <p:txBody>
          <a:bodyPr/>
          <a:lstStyle/>
          <a:p>
            <a:r>
              <a:rPr lang="en-US" sz="2000" dirty="0"/>
              <a:t>Date</a:t>
            </a:r>
          </a:p>
        </p:txBody>
      </p:sp>
      <p:pic>
        <p:nvPicPr>
          <p:cNvPr id="8" name="Picture 7">
            <a:extLst>
              <a:ext uri="{FF2B5EF4-FFF2-40B4-BE49-F238E27FC236}">
                <a16:creationId xmlns:a16="http://schemas.microsoft.com/office/drawing/2014/main" id="{AC405D69-B5A8-0E04-9166-35C4EF68ACCB}"/>
              </a:ext>
            </a:extLst>
          </p:cNvPr>
          <p:cNvPicPr>
            <a:picLocks noChangeAspect="1"/>
          </p:cNvPicPr>
          <p:nvPr/>
        </p:nvPicPr>
        <p:blipFill>
          <a:blip r:embed="rId3">
            <a:alphaModFix amt="25000"/>
          </a:blip>
          <a:srcRect/>
          <a:stretch/>
        </p:blipFill>
        <p:spPr>
          <a:xfrm>
            <a:off x="7789030" y="2771776"/>
            <a:ext cx="3028361" cy="3028361"/>
          </a:xfrm>
          <a:prstGeom prst="rect">
            <a:avLst/>
          </a:prstGeom>
        </p:spPr>
      </p:pic>
      <p:sp>
        <p:nvSpPr>
          <p:cNvPr id="10" name="TextBox 9">
            <a:extLst>
              <a:ext uri="{FF2B5EF4-FFF2-40B4-BE49-F238E27FC236}">
                <a16:creationId xmlns:a16="http://schemas.microsoft.com/office/drawing/2014/main" id="{85946CF6-89C9-CD6C-A89C-CC93AA1E5CE0}"/>
              </a:ext>
            </a:extLst>
          </p:cNvPr>
          <p:cNvSpPr txBox="1"/>
          <p:nvPr/>
        </p:nvSpPr>
        <p:spPr>
          <a:xfrm>
            <a:off x="1188882" y="3701182"/>
            <a:ext cx="6104238" cy="584775"/>
          </a:xfrm>
          <a:prstGeom prst="rect">
            <a:avLst/>
          </a:prstGeom>
          <a:noFill/>
        </p:spPr>
        <p:txBody>
          <a:bodyPr wrap="square">
            <a:spAutoFit/>
          </a:bodyPr>
          <a:lstStyle/>
          <a:p>
            <a:r>
              <a:rPr lang="en-US" sz="3200" b="0" cap="none" dirty="0">
                <a:solidFill>
                  <a:schemeClr val="bg2"/>
                </a:solidFill>
                <a:latin typeface="Arial" panose="020B0604020202020204" pitchFamily="34" charset="0"/>
                <a:cs typeface="Arial" panose="020B0604020202020204" pitchFamily="34" charset="0"/>
              </a:rPr>
              <a:t>A Commitment to Saving Lives</a:t>
            </a:r>
            <a:endParaRPr lang="en-US" sz="32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18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C992DA8-8C79-D30A-9F05-B8802C62394F}"/>
              </a:ext>
            </a:extLst>
          </p:cNvPr>
          <p:cNvSpPr/>
          <p:nvPr/>
        </p:nvSpPr>
        <p:spPr>
          <a:xfrm>
            <a:off x="0" y="0"/>
            <a:ext cx="4807131" cy="6519672"/>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5CC11104-3E8C-4DFC-AB29-C937ABBB37B0}"/>
              </a:ext>
            </a:extLst>
          </p:cNvPr>
          <p:cNvSpPr>
            <a:spLocks noGrp="1"/>
          </p:cNvSpPr>
          <p:nvPr>
            <p:ph type="title"/>
          </p:nvPr>
        </p:nvSpPr>
        <p:spPr>
          <a:xfrm>
            <a:off x="5421424" y="835871"/>
            <a:ext cx="5489448" cy="1170432"/>
          </a:xfrm>
        </p:spPr>
        <p:txBody>
          <a:bodyPr/>
          <a:lstStyle/>
          <a:p>
            <a:r>
              <a:rPr lang="en-US" dirty="0"/>
              <a:t>Agenda</a:t>
            </a:r>
          </a:p>
        </p:txBody>
      </p:sp>
      <p:pic>
        <p:nvPicPr>
          <p:cNvPr id="3" name="Picture 2">
            <a:extLst>
              <a:ext uri="{FF2B5EF4-FFF2-40B4-BE49-F238E27FC236}">
                <a16:creationId xmlns:a16="http://schemas.microsoft.com/office/drawing/2014/main" id="{8FA276EF-D049-0599-4E52-81309F850106}"/>
              </a:ext>
            </a:extLst>
          </p:cNvPr>
          <p:cNvPicPr>
            <a:picLocks noChangeAspect="1"/>
          </p:cNvPicPr>
          <p:nvPr/>
        </p:nvPicPr>
        <p:blipFill>
          <a:blip r:embed="rId3"/>
          <a:srcRect/>
          <a:stretch/>
        </p:blipFill>
        <p:spPr>
          <a:xfrm>
            <a:off x="614293" y="835871"/>
            <a:ext cx="1789272" cy="1516102"/>
          </a:xfrm>
          <a:prstGeom prst="rect">
            <a:avLst/>
          </a:prstGeom>
        </p:spPr>
      </p:pic>
      <p:sp>
        <p:nvSpPr>
          <p:cNvPr id="4" name="TextBox 3">
            <a:extLst>
              <a:ext uri="{FF2B5EF4-FFF2-40B4-BE49-F238E27FC236}">
                <a16:creationId xmlns:a16="http://schemas.microsoft.com/office/drawing/2014/main" id="{96A06875-1059-6AE2-7001-A4C2CC19B388}"/>
              </a:ext>
            </a:extLst>
          </p:cNvPr>
          <p:cNvSpPr txBox="1"/>
          <p:nvPr/>
        </p:nvSpPr>
        <p:spPr>
          <a:xfrm>
            <a:off x="695072" y="2375186"/>
            <a:ext cx="3050539" cy="2107628"/>
          </a:xfrm>
          <a:prstGeom prst="rect">
            <a:avLst/>
          </a:prstGeom>
          <a:noFill/>
        </p:spPr>
        <p:txBody>
          <a:bodyPr wrap="square" lIns="91440" tIns="45720" rIns="91440" bIns="45720" rtlCol="0" anchor="t">
            <a:spAutoFit/>
          </a:bodyPr>
          <a:lstStyle/>
          <a:p>
            <a:pPr>
              <a:lnSpc>
                <a:spcPct val="200000"/>
              </a:lnSpc>
            </a:pPr>
            <a:r>
              <a:rPr lang="en-US" sz="3200" b="1" dirty="0">
                <a:solidFill>
                  <a:schemeClr val="bg1"/>
                </a:solidFill>
                <a:latin typeface="Arial" panose="020B0604020202020204" pitchFamily="34" charset="0"/>
                <a:cs typeface="Arial" panose="020B0604020202020204" pitchFamily="34" charset="0"/>
              </a:rPr>
              <a:t>Presenters</a:t>
            </a:r>
          </a:p>
          <a:p>
            <a:pPr marL="285750" indent="-285750">
              <a:lnSpc>
                <a:spcPct val="200000"/>
              </a:lnSpc>
              <a:buFont typeface="Wingdings" pitchFamily="2" charset="2"/>
              <a:buChar char="§"/>
            </a:pPr>
            <a:r>
              <a:rPr lang="en-US" dirty="0">
                <a:solidFill>
                  <a:schemeClr val="bg1"/>
                </a:solidFill>
                <a:latin typeface="Arial" panose="020B0604020202020204" pitchFamily="34" charset="0"/>
                <a:cs typeface="Arial" panose="020B0604020202020204" pitchFamily="34" charset="0"/>
              </a:rPr>
              <a:t>Name</a:t>
            </a:r>
            <a:endParaRPr lang="en-US" sz="3200" dirty="0">
              <a:solidFill>
                <a:schemeClr val="bg1"/>
              </a:solidFill>
              <a:latin typeface="Arial" panose="020B0604020202020204" pitchFamily="34" charset="0"/>
              <a:cs typeface="Arial" panose="020B0604020202020204" pitchFamily="34" charset="0"/>
            </a:endParaRPr>
          </a:p>
          <a:p>
            <a:pPr marL="285750" indent="-285750">
              <a:lnSpc>
                <a:spcPct val="200000"/>
              </a:lnSpc>
              <a:buClr>
                <a:schemeClr val="bg1"/>
              </a:buClr>
              <a:buFont typeface="Wingdings" pitchFamily="2" charset="2"/>
              <a:buChar char="§"/>
            </a:pPr>
            <a:r>
              <a:rPr lang="en-US" dirty="0">
                <a:solidFill>
                  <a:schemeClr val="bg1"/>
                </a:solidFill>
                <a:latin typeface="Arial" panose="020B0604020202020204" pitchFamily="34" charset="0"/>
                <a:cs typeface="Arial" panose="020B0604020202020204" pitchFamily="34" charset="0"/>
              </a:rPr>
              <a:t>Name</a:t>
            </a:r>
          </a:p>
        </p:txBody>
      </p:sp>
      <p:sp>
        <p:nvSpPr>
          <p:cNvPr id="5" name="Content Placeholder 3">
            <a:extLst>
              <a:ext uri="{FF2B5EF4-FFF2-40B4-BE49-F238E27FC236}">
                <a16:creationId xmlns:a16="http://schemas.microsoft.com/office/drawing/2014/main" id="{9722B4B4-26AA-0F71-6694-390A3045FDBE}"/>
              </a:ext>
            </a:extLst>
          </p:cNvPr>
          <p:cNvSpPr txBox="1">
            <a:spLocks/>
          </p:cNvSpPr>
          <p:nvPr/>
        </p:nvSpPr>
        <p:spPr>
          <a:xfrm>
            <a:off x="5410310" y="2284405"/>
            <a:ext cx="6086618" cy="3286421"/>
          </a:xfrm>
          <a:prstGeom prst="rect">
            <a:avLst/>
          </a:prstGeom>
        </p:spPr>
        <p:txBody>
          <a:bodyPr vert="horz" lIns="0" tIns="0" rIns="0" bIns="0" rtlCol="0" anchor="t">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Wingdings" pitchFamily="2" charset="2"/>
              <a:buChar char="§"/>
            </a:pPr>
            <a:r>
              <a:rPr lang="en-US" sz="2400" dirty="0"/>
              <a:t>Welcome &amp; Introductions</a:t>
            </a:r>
          </a:p>
          <a:p>
            <a:pPr marL="457200" indent="-457200">
              <a:buFont typeface="Wingdings" pitchFamily="2" charset="2"/>
              <a:buChar char="§"/>
            </a:pPr>
            <a:r>
              <a:rPr lang="en-US" sz="2400" dirty="0"/>
              <a:t>What is Zero Suicide?</a:t>
            </a:r>
          </a:p>
          <a:p>
            <a:pPr marL="457200" indent="-457200">
              <a:buFont typeface="Wingdings" pitchFamily="2" charset="2"/>
              <a:buChar char="§"/>
            </a:pPr>
            <a:r>
              <a:rPr lang="en-US" sz="2400" dirty="0"/>
              <a:t>What Does Zero Suicide Look Like?</a:t>
            </a:r>
          </a:p>
          <a:p>
            <a:pPr marL="457200" indent="-457200">
              <a:buFont typeface="Wingdings" pitchFamily="2" charset="2"/>
              <a:buChar char="§"/>
            </a:pPr>
            <a:r>
              <a:rPr lang="en-US" sz="2400" dirty="0"/>
              <a:t>Elements of Zero Suicide</a:t>
            </a:r>
          </a:p>
          <a:p>
            <a:pPr marL="457200" indent="-457200">
              <a:buFont typeface="Wingdings" pitchFamily="2" charset="2"/>
              <a:buChar char="§"/>
            </a:pPr>
            <a:r>
              <a:rPr lang="en-US" sz="2400" dirty="0"/>
              <a:t>Closing</a:t>
            </a:r>
          </a:p>
          <a:p>
            <a:pPr marL="457200" indent="-457200">
              <a:buFont typeface="Wingdings" pitchFamily="2" charset="2"/>
              <a:buChar char="§"/>
            </a:pPr>
            <a:endParaRPr lang="en-US" dirty="0"/>
          </a:p>
        </p:txBody>
      </p:sp>
      <p:cxnSp>
        <p:nvCxnSpPr>
          <p:cNvPr id="7" name="Straight Connector 6">
            <a:extLst>
              <a:ext uri="{FF2B5EF4-FFF2-40B4-BE49-F238E27FC236}">
                <a16:creationId xmlns:a16="http://schemas.microsoft.com/office/drawing/2014/main" id="{E94B9B23-8A54-D4EA-8E23-F6B8DD250B0B}"/>
              </a:ext>
            </a:extLst>
          </p:cNvPr>
          <p:cNvCxnSpPr/>
          <p:nvPr/>
        </p:nvCxnSpPr>
        <p:spPr>
          <a:xfrm>
            <a:off x="5421424" y="1828800"/>
            <a:ext cx="585182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Slide Number Placeholder 1">
            <a:extLst>
              <a:ext uri="{FF2B5EF4-FFF2-40B4-BE49-F238E27FC236}">
                <a16:creationId xmlns:a16="http://schemas.microsoft.com/office/drawing/2014/main" id="{D4A4E786-ACC3-2CF6-A188-C5DF76E2FC20}"/>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4</a:t>
            </a:fld>
            <a:endParaRPr lang="en-US" dirty="0"/>
          </a:p>
        </p:txBody>
      </p:sp>
      <p:sp>
        <p:nvSpPr>
          <p:cNvPr id="11" name="Footer Placeholder 4">
            <a:extLst>
              <a:ext uri="{FF2B5EF4-FFF2-40B4-BE49-F238E27FC236}">
                <a16:creationId xmlns:a16="http://schemas.microsoft.com/office/drawing/2014/main" id="{05007CDB-FA8C-4A19-7FD0-9C41B10021C0}"/>
              </a:ext>
            </a:extLst>
          </p:cNvPr>
          <p:cNvSpPr>
            <a:spLocks noGrp="1"/>
          </p:cNvSpPr>
          <p:nvPr>
            <p:ph type="ftr" sz="quarter" idx="3"/>
          </p:nvPr>
        </p:nvSpPr>
        <p:spPr>
          <a:xfrm>
            <a:off x="670560" y="6536419"/>
            <a:ext cx="6150102" cy="338328"/>
          </a:xfrm>
        </p:spPr>
        <p:txBody>
          <a:bodyPr/>
          <a:lstStyle/>
          <a:p>
            <a:r>
              <a:rPr lang="en-US" dirty="0"/>
              <a:t>© 2024 Education Development Center | </a:t>
            </a:r>
            <a:r>
              <a:rPr lang="en-US" dirty="0" err="1"/>
              <a:t>ZeroSuicide.edc.org</a:t>
            </a:r>
            <a:endParaRPr lang="en-US" dirty="0"/>
          </a:p>
        </p:txBody>
      </p:sp>
    </p:spTree>
    <p:extLst>
      <p:ext uri="{BB962C8B-B14F-4D97-AF65-F5344CB8AC3E}">
        <p14:creationId xmlns:p14="http://schemas.microsoft.com/office/powerpoint/2010/main" val="6447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020794-B2CE-4BDA-8B0D-1C0AC71C85ED}"/>
              </a:ext>
            </a:extLst>
          </p:cNvPr>
          <p:cNvSpPr>
            <a:spLocks noGrp="1"/>
          </p:cNvSpPr>
          <p:nvPr>
            <p:ph type="title"/>
          </p:nvPr>
        </p:nvSpPr>
        <p:spPr>
          <a:xfrm>
            <a:off x="612648" y="606370"/>
            <a:ext cx="10972800" cy="770996"/>
          </a:xfrm>
        </p:spPr>
        <p:txBody>
          <a:bodyPr/>
          <a:lstStyle/>
          <a:p>
            <a:r>
              <a:rPr lang="en-US" dirty="0">
                <a:solidFill>
                  <a:srgbClr val="E4505D"/>
                </a:solidFill>
                <a:latin typeface="Arial"/>
                <a:cs typeface="Arial"/>
              </a:rPr>
              <a:t>[REMOVE PRIOR TO PRESENTATION]</a:t>
            </a:r>
            <a:endParaRPr lang="en-US" dirty="0">
              <a:solidFill>
                <a:srgbClr val="E4505D"/>
              </a:solidFill>
            </a:endParaRPr>
          </a:p>
        </p:txBody>
      </p:sp>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5</a:t>
            </a:fld>
            <a:endParaRPr lang="en-US" dirty="0"/>
          </a:p>
        </p:txBody>
      </p:sp>
      <p:sp>
        <p:nvSpPr>
          <p:cNvPr id="4" name="Footer Placeholder 4">
            <a:extLst>
              <a:ext uri="{FF2B5EF4-FFF2-40B4-BE49-F238E27FC236}">
                <a16:creationId xmlns:a16="http://schemas.microsoft.com/office/drawing/2014/main" id="{30B5B5E2-84DD-7BCA-5D6E-FA4E287813F9}"/>
              </a:ext>
            </a:extLst>
          </p:cNvPr>
          <p:cNvSpPr>
            <a:spLocks noGrp="1"/>
          </p:cNvSpPr>
          <p:nvPr>
            <p:ph type="ftr" sz="quarter" idx="3"/>
          </p:nvPr>
        </p:nvSpPr>
        <p:spPr>
          <a:xfrm>
            <a:off x="670560" y="6536419"/>
            <a:ext cx="6150102" cy="338328"/>
          </a:xfrm>
        </p:spPr>
        <p:txBody>
          <a:bodyPr/>
          <a:lstStyle/>
          <a:p>
            <a:r>
              <a:rPr lang="en-US" dirty="0"/>
              <a:t>© 2024 Education Development Center | </a:t>
            </a:r>
            <a:r>
              <a:rPr lang="en-US" dirty="0" err="1"/>
              <a:t>ZeroSuicide.edc.org</a:t>
            </a:r>
            <a:endParaRPr lang="en-US" dirty="0"/>
          </a:p>
        </p:txBody>
      </p:sp>
      <p:sp>
        <p:nvSpPr>
          <p:cNvPr id="7" name="Content Placeholder 3">
            <a:extLst>
              <a:ext uri="{FF2B5EF4-FFF2-40B4-BE49-F238E27FC236}">
                <a16:creationId xmlns:a16="http://schemas.microsoft.com/office/drawing/2014/main" id="{8BBD299F-4FBD-2326-42E3-E88FADBBB0D8}"/>
              </a:ext>
            </a:extLst>
          </p:cNvPr>
          <p:cNvSpPr txBox="1">
            <a:spLocks/>
          </p:cNvSpPr>
          <p:nvPr/>
        </p:nvSpPr>
        <p:spPr>
          <a:xfrm>
            <a:off x="618128" y="3284053"/>
            <a:ext cx="9964365" cy="3590694"/>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10000"/>
              </a:lnSpc>
              <a:spcBef>
                <a:spcPts val="0"/>
              </a:spcBef>
              <a:spcAft>
                <a:spcPts val="1000"/>
              </a:spcAft>
              <a:buClr>
                <a:srgbClr val="CB1F54"/>
              </a:buClr>
              <a:buSzTx/>
              <a:buFontTx/>
              <a:buNone/>
              <a:tabLst/>
              <a:defRPr sz="18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500"/>
              </a:spcBef>
              <a:buClr>
                <a:schemeClr val="accent1"/>
              </a:buClr>
              <a:buFontTx/>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500"/>
              </a:spcBef>
              <a:buClr>
                <a:schemeClr val="accent1"/>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500"/>
              </a:spcBef>
              <a:buClr>
                <a:srgbClr val="CB1F54"/>
              </a:buClr>
              <a:buFontTx/>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CB1F54"/>
              </a:buClr>
              <a:buFontTx/>
              <a:buNone/>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chemeClr val="accent6"/>
              </a:buClr>
            </a:pPr>
            <a:r>
              <a:rPr lang="en-US" sz="1600" b="1" dirty="0"/>
              <a:t>If you wish to load the videos in a separate window, access them via our toolkit:</a:t>
            </a:r>
            <a:endParaRPr lang="en-US" sz="1600" dirty="0"/>
          </a:p>
          <a:p>
            <a:pPr marL="342900" indent="-342900">
              <a:buClr>
                <a:schemeClr val="accent6"/>
              </a:buClr>
              <a:buFontTx/>
              <a:buAutoNum type="arabicPeriod"/>
            </a:pPr>
            <a:r>
              <a:rPr lang="en-US" sz="1600" dirty="0">
                <a:latin typeface="Arial"/>
                <a:cs typeface="Arial"/>
              </a:rPr>
              <a:t>Aspire to Zero: </a:t>
            </a:r>
            <a:r>
              <a:rPr lang="en-US" sz="1600" dirty="0">
                <a:latin typeface="Arial"/>
                <a:cs typeface="Arial"/>
                <a:hlinkClick r:id="rId3"/>
              </a:rPr>
              <a:t>https://zerosuicide.edc.org/resources/resource-database/aspire-zero</a:t>
            </a:r>
            <a:r>
              <a:rPr lang="en-US" sz="1600" dirty="0">
                <a:latin typeface="Arial"/>
                <a:cs typeface="Arial"/>
              </a:rPr>
              <a:t> </a:t>
            </a:r>
          </a:p>
          <a:p>
            <a:pPr marL="342900" indent="-342900">
              <a:buClr>
                <a:schemeClr val="accent6"/>
              </a:buClr>
              <a:buFontTx/>
              <a:buAutoNum type="arabicPeriod"/>
            </a:pPr>
            <a:r>
              <a:rPr lang="en-US" sz="1600" dirty="0">
                <a:latin typeface="Arial"/>
                <a:cs typeface="Arial"/>
              </a:rPr>
              <a:t>Voices of Zero Suicide: </a:t>
            </a:r>
            <a:r>
              <a:rPr lang="en-US" sz="1600" dirty="0">
                <a:latin typeface="Arial"/>
                <a:cs typeface="Arial"/>
                <a:hlinkClick r:id="rId4"/>
              </a:rPr>
              <a:t>https://zerosuicide.edc.org/resources/resource-database/voices-zero-suicide</a:t>
            </a:r>
            <a:r>
              <a:rPr lang="en-US" sz="1600" dirty="0">
                <a:latin typeface="Arial"/>
                <a:cs typeface="Arial"/>
              </a:rPr>
              <a:t>    </a:t>
            </a:r>
            <a:endParaRPr lang="en-US" sz="1600" b="1" dirty="0">
              <a:latin typeface="Arial"/>
              <a:cs typeface="Arial"/>
            </a:endParaRPr>
          </a:p>
          <a:p>
            <a:pPr>
              <a:spcBef>
                <a:spcPts val="1000"/>
              </a:spcBef>
              <a:buClr>
                <a:schemeClr val="accent6"/>
              </a:buClr>
            </a:pPr>
            <a:r>
              <a:rPr lang="en-US" sz="1600" b="1" dirty="0"/>
              <a:t>If you wish to embed the videos, use the following Vimeo links:</a:t>
            </a:r>
          </a:p>
          <a:p>
            <a:pPr marL="342900" indent="-342900">
              <a:buClr>
                <a:schemeClr val="accent6"/>
              </a:buClr>
              <a:buFontTx/>
              <a:buAutoNum type="arabicPeriod"/>
            </a:pPr>
            <a:r>
              <a:rPr lang="en-US" sz="1600" dirty="0">
                <a:latin typeface="Arial"/>
                <a:cs typeface="Arial"/>
              </a:rPr>
              <a:t>Aspire to Zero: </a:t>
            </a:r>
            <a:r>
              <a:rPr lang="en-US" sz="1600" dirty="0">
                <a:latin typeface="Arial"/>
                <a:cs typeface="Arial"/>
                <a:hlinkClick r:id="rId5"/>
              </a:rPr>
              <a:t>https://vimeo.com/1014439541</a:t>
            </a:r>
            <a:r>
              <a:rPr lang="en-US" sz="1600" dirty="0">
                <a:latin typeface="Arial"/>
                <a:cs typeface="Arial"/>
              </a:rPr>
              <a:t> </a:t>
            </a:r>
          </a:p>
          <a:p>
            <a:pPr marL="342900" indent="-342900">
              <a:buClr>
                <a:schemeClr val="accent6"/>
              </a:buClr>
              <a:buFontTx/>
              <a:buAutoNum type="arabicPeriod"/>
            </a:pPr>
            <a:r>
              <a:rPr lang="en-US" sz="1600" dirty="0">
                <a:latin typeface="Arial"/>
                <a:cs typeface="Arial"/>
              </a:rPr>
              <a:t>Voices of Zero Suicide: </a:t>
            </a:r>
            <a:r>
              <a:rPr lang="en-US" sz="1600" dirty="0">
                <a:latin typeface="Arial"/>
                <a:cs typeface="Arial"/>
                <a:hlinkClick r:id="rId6"/>
              </a:rPr>
              <a:t>https://vimeo.com/1014442192</a:t>
            </a:r>
            <a:r>
              <a:rPr lang="en-US" sz="1600" dirty="0">
                <a:latin typeface="Arial"/>
                <a:cs typeface="Arial"/>
              </a:rPr>
              <a:t> </a:t>
            </a:r>
            <a:endParaRPr lang="en-US" sz="1600" dirty="0"/>
          </a:p>
        </p:txBody>
      </p:sp>
      <p:sp>
        <p:nvSpPr>
          <p:cNvPr id="9" name="Content Placeholder 17">
            <a:extLst>
              <a:ext uri="{FF2B5EF4-FFF2-40B4-BE49-F238E27FC236}">
                <a16:creationId xmlns:a16="http://schemas.microsoft.com/office/drawing/2014/main" id="{520565DA-FB6D-F222-4B4D-54CAE31C555B}"/>
              </a:ext>
            </a:extLst>
          </p:cNvPr>
          <p:cNvSpPr>
            <a:spLocks noGrp="1"/>
          </p:cNvSpPr>
          <p:nvPr>
            <p:ph sz="quarter" idx="12"/>
          </p:nvPr>
        </p:nvSpPr>
        <p:spPr>
          <a:xfrm>
            <a:off x="606552" y="1341657"/>
            <a:ext cx="10967320" cy="2087343"/>
          </a:xfrm>
        </p:spPr>
        <p:txBody>
          <a:bodyPr vert="horz" lIns="91440" tIns="45720" rIns="91440" bIns="45720" rtlCol="0" anchor="t">
            <a:noAutofit/>
          </a:bodyPr>
          <a:lstStyle/>
          <a:p>
            <a:r>
              <a:rPr lang="en-US" b="0" dirty="0">
                <a:solidFill>
                  <a:schemeClr val="tx1"/>
                </a:solidFill>
                <a:latin typeface="Arial"/>
                <a:cs typeface="Arial"/>
              </a:rPr>
              <a:t>Choose one of the following videos to show. You may wish to access the Zero Suicide Toolkit and load the videos in a separate window, or to embed the videos into your presentation using the links below. </a:t>
            </a:r>
            <a:br>
              <a:rPr lang="en-US" b="0" dirty="0">
                <a:latin typeface="Arial" panose="020B0604020202020204" pitchFamily="34" charset="0"/>
              </a:rPr>
            </a:br>
            <a:br>
              <a:rPr lang="en-US" b="0" dirty="0">
                <a:latin typeface="Arial" panose="020B0604020202020204" pitchFamily="34" charset="0"/>
              </a:rPr>
            </a:br>
            <a:r>
              <a:rPr lang="en-US" b="0" dirty="0">
                <a:solidFill>
                  <a:schemeClr val="tx1"/>
                </a:solidFill>
                <a:latin typeface="Arial"/>
                <a:cs typeface="Arial"/>
              </a:rPr>
              <a:t>NOTE: Be sure to test embedded videos beforehand; </a:t>
            </a:r>
            <a:r>
              <a:rPr lang="en-US" b="0" i="1" dirty="0">
                <a:solidFill>
                  <a:schemeClr val="tx1"/>
                </a:solidFill>
                <a:latin typeface="Arial"/>
                <a:cs typeface="Arial"/>
              </a:rPr>
              <a:t>the Vimeo software will show an error unless the video is embedded</a:t>
            </a:r>
          </a:p>
        </p:txBody>
      </p:sp>
    </p:spTree>
    <p:extLst>
      <p:ext uri="{BB962C8B-B14F-4D97-AF65-F5344CB8AC3E}">
        <p14:creationId xmlns:p14="http://schemas.microsoft.com/office/powerpoint/2010/main" val="1671918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020794-B2CE-4BDA-8B0D-1C0AC71C85ED}"/>
              </a:ext>
            </a:extLst>
          </p:cNvPr>
          <p:cNvSpPr>
            <a:spLocks noGrp="1"/>
          </p:cNvSpPr>
          <p:nvPr>
            <p:ph type="title"/>
          </p:nvPr>
        </p:nvSpPr>
        <p:spPr>
          <a:xfrm>
            <a:off x="897174" y="1720876"/>
            <a:ext cx="5696873" cy="3417186"/>
          </a:xfrm>
        </p:spPr>
        <p:txBody>
          <a:bodyPr/>
          <a:lstStyle/>
          <a:p>
            <a:pPr algn="ctr"/>
            <a:r>
              <a:rPr lang="en-US" sz="13800" dirty="0">
                <a:solidFill>
                  <a:schemeClr val="accent1"/>
                </a:solidFill>
              </a:rPr>
              <a:t>49,449</a:t>
            </a:r>
            <a:br>
              <a:rPr lang="en-US" sz="4400" dirty="0"/>
            </a:br>
            <a:r>
              <a:rPr lang="en-US" sz="4400" dirty="0">
                <a:solidFill>
                  <a:schemeClr val="bg1"/>
                </a:solidFill>
              </a:rPr>
              <a:t>People Died by Suicide in 2022</a:t>
            </a:r>
          </a:p>
        </p:txBody>
      </p:sp>
      <p:sp>
        <p:nvSpPr>
          <p:cNvPr id="8" name="Content Placeholder 7">
            <a:extLst>
              <a:ext uri="{FF2B5EF4-FFF2-40B4-BE49-F238E27FC236}">
                <a16:creationId xmlns:a16="http://schemas.microsoft.com/office/drawing/2014/main" id="{88BD30F6-3F03-4CE6-A269-3D4435FF3E70}"/>
              </a:ext>
            </a:extLst>
          </p:cNvPr>
          <p:cNvSpPr>
            <a:spLocks noGrp="1"/>
          </p:cNvSpPr>
          <p:nvPr>
            <p:ph sz="quarter" idx="13"/>
          </p:nvPr>
        </p:nvSpPr>
        <p:spPr>
          <a:xfrm>
            <a:off x="6594047" y="1720876"/>
            <a:ext cx="4753472" cy="3417187"/>
          </a:xfrm>
        </p:spPr>
        <p:txBody>
          <a:bodyPr anchor="ctr"/>
          <a:lstStyle/>
          <a:p>
            <a:pPr algn="ctr">
              <a:spcAft>
                <a:spcPts val="0"/>
              </a:spcAft>
              <a:buClr>
                <a:schemeClr val="accent1"/>
              </a:buClr>
            </a:pPr>
            <a:r>
              <a:rPr lang="en-US" sz="3200" b="1" dirty="0">
                <a:solidFill>
                  <a:schemeClr val="bg1"/>
                </a:solidFill>
              </a:rPr>
              <a:t>This is approximately </a:t>
            </a:r>
          </a:p>
          <a:p>
            <a:pPr algn="ctr">
              <a:spcAft>
                <a:spcPts val="0"/>
              </a:spcAft>
              <a:buClr>
                <a:schemeClr val="accent1"/>
              </a:buClr>
            </a:pPr>
            <a:r>
              <a:rPr lang="en-US" sz="3200" b="1" dirty="0">
                <a:solidFill>
                  <a:schemeClr val="accent1"/>
                </a:solidFill>
              </a:rPr>
              <a:t>1 Suicide Death </a:t>
            </a:r>
            <a:br>
              <a:rPr lang="en-US" sz="3200" b="1" dirty="0">
                <a:solidFill>
                  <a:schemeClr val="accent1"/>
                </a:solidFill>
              </a:rPr>
            </a:br>
            <a:r>
              <a:rPr lang="en-US" sz="3200" b="1" dirty="0">
                <a:solidFill>
                  <a:schemeClr val="bg1"/>
                </a:solidFill>
              </a:rPr>
              <a:t>every 10 Minutes</a:t>
            </a:r>
            <a:endParaRPr lang="en-US" sz="2400" b="1" dirty="0">
              <a:solidFill>
                <a:schemeClr val="bg1"/>
              </a:solidFill>
            </a:endParaRPr>
          </a:p>
        </p:txBody>
      </p:sp>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6</a:t>
            </a:fld>
            <a:endParaRPr lang="en-US" dirty="0"/>
          </a:p>
        </p:txBody>
      </p:sp>
      <p:sp>
        <p:nvSpPr>
          <p:cNvPr id="4" name="Footer Placeholder 4">
            <a:extLst>
              <a:ext uri="{FF2B5EF4-FFF2-40B4-BE49-F238E27FC236}">
                <a16:creationId xmlns:a16="http://schemas.microsoft.com/office/drawing/2014/main" id="{30B5B5E2-84DD-7BCA-5D6E-FA4E287813F9}"/>
              </a:ext>
            </a:extLst>
          </p:cNvPr>
          <p:cNvSpPr>
            <a:spLocks noGrp="1"/>
          </p:cNvSpPr>
          <p:nvPr>
            <p:ph type="ftr" sz="quarter" idx="3"/>
          </p:nvPr>
        </p:nvSpPr>
        <p:spPr>
          <a:xfrm>
            <a:off x="670560" y="6536419"/>
            <a:ext cx="6150102" cy="338328"/>
          </a:xfrm>
        </p:spPr>
        <p:txBody>
          <a:bodyPr/>
          <a:lstStyle/>
          <a:p>
            <a:r>
              <a:rPr lang="en-US" dirty="0"/>
              <a:t>© 2024 Education Development Center | </a:t>
            </a:r>
            <a:r>
              <a:rPr lang="en-US" dirty="0" err="1"/>
              <a:t>ZeroSuicide.edc.org</a:t>
            </a:r>
            <a:endParaRPr lang="en-US" dirty="0"/>
          </a:p>
        </p:txBody>
      </p:sp>
    </p:spTree>
    <p:extLst>
      <p:ext uri="{BB962C8B-B14F-4D97-AF65-F5344CB8AC3E}">
        <p14:creationId xmlns:p14="http://schemas.microsoft.com/office/powerpoint/2010/main" val="280673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z="1050" smtClean="0">
                <a:latin typeface="Arial" panose="020B0604020202020204" pitchFamily="34" charset="0"/>
                <a:cs typeface="Arial" panose="020B0604020202020204" pitchFamily="34" charset="0"/>
              </a:rPr>
              <a:t>7</a:t>
            </a:fld>
            <a:endParaRPr lang="en-US" sz="1050" dirty="0">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30B5B5E2-84DD-7BCA-5D6E-FA4E287813F9}"/>
              </a:ext>
            </a:extLst>
          </p:cNvPr>
          <p:cNvSpPr>
            <a:spLocks noGrp="1"/>
          </p:cNvSpPr>
          <p:nvPr>
            <p:ph type="ftr" sz="quarter" idx="3"/>
          </p:nvPr>
        </p:nvSpPr>
        <p:spPr>
          <a:xfrm>
            <a:off x="670560" y="6536419"/>
            <a:ext cx="6150102" cy="338328"/>
          </a:xfrm>
        </p:spPr>
        <p:txBody>
          <a:bodyPr/>
          <a:lstStyle/>
          <a:p>
            <a:r>
              <a:rPr lang="en-US" sz="1050" dirty="0">
                <a:latin typeface="Arial" panose="020B0604020202020204" pitchFamily="34" charset="0"/>
              </a:rPr>
              <a:t>© 2024 Education Development Center | </a:t>
            </a:r>
            <a:r>
              <a:rPr lang="en-US" sz="1050" dirty="0" err="1">
                <a:latin typeface="Arial" panose="020B0604020202020204" pitchFamily="34" charset="0"/>
              </a:rPr>
              <a:t>ZeroSuicide.edc.org</a:t>
            </a:r>
            <a:endParaRPr lang="en-US" sz="1050" dirty="0">
              <a:latin typeface="Arial" panose="020B0604020202020204" pitchFamily="34" charset="0"/>
            </a:endParaRPr>
          </a:p>
        </p:txBody>
      </p:sp>
      <p:sp>
        <p:nvSpPr>
          <p:cNvPr id="10" name="TextBox 8">
            <a:extLst>
              <a:ext uri="{FF2B5EF4-FFF2-40B4-BE49-F238E27FC236}">
                <a16:creationId xmlns:a16="http://schemas.microsoft.com/office/drawing/2014/main" id="{89466A65-C085-030F-8799-5CF70E04DBCC}"/>
              </a:ext>
            </a:extLst>
          </p:cNvPr>
          <p:cNvSpPr txBox="1"/>
          <p:nvPr/>
        </p:nvSpPr>
        <p:spPr>
          <a:xfrm>
            <a:off x="761767" y="438875"/>
            <a:ext cx="2055250" cy="1154483"/>
          </a:xfrm>
          <a:prstGeom prst="rect">
            <a:avLst/>
          </a:prstGeom>
        </p:spPr>
        <p:txBody>
          <a:bodyPr wrap="square" lIns="0" tIns="0" rIns="0" bIns="0" rtlCol="0" anchor="t">
            <a:spAutoFit/>
          </a:bodyPr>
          <a:lstStyle/>
          <a:p>
            <a:pPr algn="ctr">
              <a:lnSpc>
                <a:spcPts val="9560"/>
              </a:lnSpc>
            </a:pPr>
            <a:r>
              <a:rPr lang="en-US" sz="6600" b="1" dirty="0">
                <a:solidFill>
                  <a:srgbClr val="FCB400"/>
                </a:solidFill>
                <a:latin typeface="Arial" panose="020B0604020202020204" pitchFamily="34" charset="0"/>
                <a:ea typeface="Canva Sans 2 Bold"/>
                <a:cs typeface="Arial" panose="020B0604020202020204" pitchFamily="34" charset="0"/>
                <a:sym typeface="Canva Sans 2 Bold"/>
              </a:rPr>
              <a:t>95%</a:t>
            </a:r>
          </a:p>
        </p:txBody>
      </p:sp>
      <p:sp>
        <p:nvSpPr>
          <p:cNvPr id="11" name="TextBox 11">
            <a:extLst>
              <a:ext uri="{FF2B5EF4-FFF2-40B4-BE49-F238E27FC236}">
                <a16:creationId xmlns:a16="http://schemas.microsoft.com/office/drawing/2014/main" id="{D472FAA7-39A9-E271-201F-17D7E5F17D13}"/>
              </a:ext>
            </a:extLst>
          </p:cNvPr>
          <p:cNvSpPr txBox="1"/>
          <p:nvPr/>
        </p:nvSpPr>
        <p:spPr>
          <a:xfrm>
            <a:off x="907244" y="3371516"/>
            <a:ext cx="1827262" cy="385362"/>
          </a:xfrm>
          <a:prstGeom prst="rect">
            <a:avLst/>
          </a:prstGeom>
        </p:spPr>
        <p:txBody>
          <a:bodyPr lIns="0" tIns="0" rIns="0" bIns="0" rtlCol="0" anchor="t">
            <a:spAutoFit/>
          </a:bodyPr>
          <a:lstStyle/>
          <a:p>
            <a:pPr algn="ctr">
              <a:lnSpc>
                <a:spcPts val="3351"/>
              </a:lnSpc>
            </a:pPr>
            <a:r>
              <a:rPr lang="en-US" sz="2000" dirty="0">
                <a:solidFill>
                  <a:srgbClr val="FFFFFF"/>
                </a:solidFill>
                <a:latin typeface="Arial" panose="020B0604020202020204" pitchFamily="34" charset="0"/>
                <a:ea typeface="Canva Sans 2"/>
                <a:cs typeface="Arial" panose="020B0604020202020204" pitchFamily="34" charset="0"/>
                <a:sym typeface="Canva Sans 2"/>
              </a:rPr>
              <a:t>OF PATIENTS</a:t>
            </a:r>
            <a:endParaRPr lang="en-US" sz="2000" dirty="0">
              <a:solidFill>
                <a:srgbClr val="FFFFFF"/>
              </a:solidFill>
              <a:latin typeface="Arial" panose="020B0604020202020204" pitchFamily="34" charset="0"/>
              <a:ea typeface="Canva Sans 2"/>
              <a:cs typeface="Arial" panose="020B0604020202020204" pitchFamily="34" charset="0"/>
            </a:endParaRPr>
          </a:p>
        </p:txBody>
      </p:sp>
      <p:sp>
        <p:nvSpPr>
          <p:cNvPr id="12" name="TextBox 15">
            <a:extLst>
              <a:ext uri="{FF2B5EF4-FFF2-40B4-BE49-F238E27FC236}">
                <a16:creationId xmlns:a16="http://schemas.microsoft.com/office/drawing/2014/main" id="{8D75CBCC-747C-17D6-F834-D3C250A82560}"/>
              </a:ext>
            </a:extLst>
          </p:cNvPr>
          <p:cNvSpPr txBox="1"/>
          <p:nvPr/>
        </p:nvSpPr>
        <p:spPr>
          <a:xfrm>
            <a:off x="3578740" y="659119"/>
            <a:ext cx="3843356" cy="1107996"/>
          </a:xfrm>
          <a:prstGeom prst="rect">
            <a:avLst/>
          </a:prstGeom>
        </p:spPr>
        <p:txBody>
          <a:bodyPr lIns="0" tIns="0" rIns="0" bIns="0" rtlCol="0" anchor="t">
            <a:spAutoFit/>
          </a:bodyPr>
          <a:lstStyle/>
          <a:p>
            <a:pPr algn="ctr"/>
            <a:r>
              <a:rPr lang="en-US" sz="2400" dirty="0">
                <a:solidFill>
                  <a:srgbClr val="FFFFFF"/>
                </a:solidFill>
                <a:latin typeface="Arial" panose="020B0604020202020204" pitchFamily="34" charset="0"/>
                <a:ea typeface="Canva Sans 2 Bold"/>
                <a:cs typeface="Arial" panose="020B0604020202020204" pitchFamily="34" charset="0"/>
                <a:sym typeface="Canva Sans 2 Bold"/>
              </a:rPr>
              <a:t>Had a Healthcare Visit Within The </a:t>
            </a:r>
            <a:r>
              <a:rPr lang="en-US" sz="2400" dirty="0">
                <a:solidFill>
                  <a:srgbClr val="FCB400"/>
                </a:solidFill>
                <a:latin typeface="Arial" panose="020B0604020202020204" pitchFamily="34" charset="0"/>
                <a:ea typeface="Canva Sans 2 Bold"/>
                <a:cs typeface="Arial" panose="020B0604020202020204" pitchFamily="34" charset="0"/>
                <a:sym typeface="Canva Sans 2 Bold"/>
              </a:rPr>
              <a:t>Year</a:t>
            </a:r>
            <a:r>
              <a:rPr lang="en-US" sz="2400" dirty="0">
                <a:solidFill>
                  <a:srgbClr val="FFFFFF"/>
                </a:solidFill>
                <a:latin typeface="Arial" panose="020B0604020202020204" pitchFamily="34" charset="0"/>
                <a:ea typeface="Canva Sans 2 Bold"/>
                <a:cs typeface="Arial" panose="020B0604020202020204" pitchFamily="34" charset="0"/>
                <a:sym typeface="Canva Sans 2 Bold"/>
              </a:rPr>
              <a:t> Before Suicide Attempt</a:t>
            </a:r>
            <a:endParaRPr lang="en-US" sz="2400" dirty="0">
              <a:solidFill>
                <a:srgbClr val="FFFFFF"/>
              </a:solidFill>
              <a:latin typeface="Arial" panose="020B0604020202020204" pitchFamily="34" charset="0"/>
              <a:ea typeface="Canva Sans 2 Bold"/>
              <a:cs typeface="Arial" panose="020B0604020202020204" pitchFamily="34" charset="0"/>
            </a:endParaRPr>
          </a:p>
        </p:txBody>
      </p:sp>
      <p:pic>
        <p:nvPicPr>
          <p:cNvPr id="13" name="Picture 12">
            <a:extLst>
              <a:ext uri="{FF2B5EF4-FFF2-40B4-BE49-F238E27FC236}">
                <a16:creationId xmlns:a16="http://schemas.microsoft.com/office/drawing/2014/main" id="{C3AA3E70-0594-4EEA-9CD1-EA7A930C0AF0}"/>
              </a:ext>
            </a:extLst>
          </p:cNvPr>
          <p:cNvPicPr>
            <a:picLocks noChangeAspect="1"/>
          </p:cNvPicPr>
          <p:nvPr/>
        </p:nvPicPr>
        <p:blipFill>
          <a:blip r:embed="rId3"/>
          <a:stretch>
            <a:fillRect/>
          </a:stretch>
        </p:blipFill>
        <p:spPr>
          <a:xfrm>
            <a:off x="7587913" y="152066"/>
            <a:ext cx="4037848" cy="2132782"/>
          </a:xfrm>
          <a:prstGeom prst="rect">
            <a:avLst/>
          </a:prstGeom>
        </p:spPr>
      </p:pic>
      <p:pic>
        <p:nvPicPr>
          <p:cNvPr id="14" name="Picture 13">
            <a:extLst>
              <a:ext uri="{FF2B5EF4-FFF2-40B4-BE49-F238E27FC236}">
                <a16:creationId xmlns:a16="http://schemas.microsoft.com/office/drawing/2014/main" id="{E076784B-0765-D914-847E-57D975C04D1A}"/>
              </a:ext>
            </a:extLst>
          </p:cNvPr>
          <p:cNvPicPr>
            <a:picLocks noChangeAspect="1"/>
          </p:cNvPicPr>
          <p:nvPr/>
        </p:nvPicPr>
        <p:blipFill>
          <a:blip r:embed="rId4"/>
          <a:stretch>
            <a:fillRect/>
          </a:stretch>
        </p:blipFill>
        <p:spPr>
          <a:xfrm>
            <a:off x="7587913" y="2128847"/>
            <a:ext cx="4037848" cy="2132782"/>
          </a:xfrm>
          <a:prstGeom prst="rect">
            <a:avLst/>
          </a:prstGeom>
        </p:spPr>
      </p:pic>
      <p:pic>
        <p:nvPicPr>
          <p:cNvPr id="15" name="Picture 14">
            <a:extLst>
              <a:ext uri="{FF2B5EF4-FFF2-40B4-BE49-F238E27FC236}">
                <a16:creationId xmlns:a16="http://schemas.microsoft.com/office/drawing/2014/main" id="{5DF00DA0-D193-7FF5-A588-88999788B8B0}"/>
              </a:ext>
            </a:extLst>
          </p:cNvPr>
          <p:cNvPicPr>
            <a:picLocks noChangeAspect="1"/>
          </p:cNvPicPr>
          <p:nvPr/>
        </p:nvPicPr>
        <p:blipFill>
          <a:blip r:embed="rId5"/>
          <a:stretch>
            <a:fillRect/>
          </a:stretch>
        </p:blipFill>
        <p:spPr>
          <a:xfrm>
            <a:off x="7587913" y="4290195"/>
            <a:ext cx="4037848" cy="2132782"/>
          </a:xfrm>
          <a:prstGeom prst="rect">
            <a:avLst/>
          </a:prstGeom>
        </p:spPr>
      </p:pic>
      <p:sp>
        <p:nvSpPr>
          <p:cNvPr id="19" name="TextBox 9">
            <a:extLst>
              <a:ext uri="{FF2B5EF4-FFF2-40B4-BE49-F238E27FC236}">
                <a16:creationId xmlns:a16="http://schemas.microsoft.com/office/drawing/2014/main" id="{03B81DF2-D9D3-168F-DCE0-9256B5DC732F}"/>
              </a:ext>
            </a:extLst>
          </p:cNvPr>
          <p:cNvSpPr txBox="1"/>
          <p:nvPr/>
        </p:nvSpPr>
        <p:spPr>
          <a:xfrm>
            <a:off x="870206" y="1389360"/>
            <a:ext cx="1827262" cy="385362"/>
          </a:xfrm>
          <a:prstGeom prst="rect">
            <a:avLst/>
          </a:prstGeom>
        </p:spPr>
        <p:txBody>
          <a:bodyPr lIns="0" tIns="0" rIns="0" bIns="0" rtlCol="0" anchor="t">
            <a:spAutoFit/>
          </a:bodyPr>
          <a:lstStyle/>
          <a:p>
            <a:pPr algn="ctr">
              <a:lnSpc>
                <a:spcPts val="3351"/>
              </a:lnSpc>
            </a:pPr>
            <a:r>
              <a:rPr lang="en-US" sz="2000" dirty="0">
                <a:solidFill>
                  <a:srgbClr val="FFFFFF"/>
                </a:solidFill>
                <a:latin typeface="Arial" panose="020B0604020202020204" pitchFamily="34" charset="0"/>
                <a:ea typeface="Canva Sans 2"/>
                <a:cs typeface="Arial" panose="020B0604020202020204" pitchFamily="34" charset="0"/>
                <a:sym typeface="Canva Sans 2"/>
              </a:rPr>
              <a:t>OF PATIENTS</a:t>
            </a:r>
            <a:endParaRPr lang="en-US" sz="2000" dirty="0">
              <a:solidFill>
                <a:srgbClr val="FFFFFF"/>
              </a:solidFill>
              <a:latin typeface="Arial" panose="020B0604020202020204" pitchFamily="34" charset="0"/>
              <a:ea typeface="Canva Sans 2"/>
              <a:cs typeface="Arial" panose="020B0604020202020204" pitchFamily="34" charset="0"/>
            </a:endParaRPr>
          </a:p>
        </p:txBody>
      </p:sp>
      <p:sp>
        <p:nvSpPr>
          <p:cNvPr id="20" name="TextBox 10">
            <a:extLst>
              <a:ext uri="{FF2B5EF4-FFF2-40B4-BE49-F238E27FC236}">
                <a16:creationId xmlns:a16="http://schemas.microsoft.com/office/drawing/2014/main" id="{38F43BE9-6212-4EAA-C69F-B1BA6FCEFC8F}"/>
              </a:ext>
            </a:extLst>
          </p:cNvPr>
          <p:cNvSpPr txBox="1"/>
          <p:nvPr/>
        </p:nvSpPr>
        <p:spPr>
          <a:xfrm>
            <a:off x="813961" y="2434284"/>
            <a:ext cx="1972894" cy="1154483"/>
          </a:xfrm>
          <a:prstGeom prst="rect">
            <a:avLst/>
          </a:prstGeom>
        </p:spPr>
        <p:txBody>
          <a:bodyPr wrap="square" lIns="0" tIns="0" rIns="0" bIns="0" rtlCol="0" anchor="t">
            <a:spAutoFit/>
          </a:bodyPr>
          <a:lstStyle/>
          <a:p>
            <a:pPr algn="ctr">
              <a:lnSpc>
                <a:spcPts val="9560"/>
              </a:lnSpc>
            </a:pPr>
            <a:r>
              <a:rPr lang="en-US" sz="6600" b="1" dirty="0">
                <a:solidFill>
                  <a:srgbClr val="FCB400"/>
                </a:solidFill>
                <a:latin typeface="Arial" panose="020B0604020202020204" pitchFamily="34" charset="0"/>
                <a:ea typeface="Canva Sans 2 Bold"/>
                <a:cs typeface="Arial" panose="020B0604020202020204" pitchFamily="34" charset="0"/>
                <a:sym typeface="Canva Sans 2 Bold"/>
              </a:rPr>
              <a:t>38%</a:t>
            </a:r>
          </a:p>
        </p:txBody>
      </p:sp>
      <p:sp>
        <p:nvSpPr>
          <p:cNvPr id="21" name="TextBox 12">
            <a:extLst>
              <a:ext uri="{FF2B5EF4-FFF2-40B4-BE49-F238E27FC236}">
                <a16:creationId xmlns:a16="http://schemas.microsoft.com/office/drawing/2014/main" id="{6EE5C47E-34C0-5CEB-3996-D8F05FC52D64}"/>
              </a:ext>
            </a:extLst>
          </p:cNvPr>
          <p:cNvSpPr txBox="1"/>
          <p:nvPr/>
        </p:nvSpPr>
        <p:spPr>
          <a:xfrm>
            <a:off x="813961" y="4485351"/>
            <a:ext cx="1959550" cy="1154483"/>
          </a:xfrm>
          <a:prstGeom prst="rect">
            <a:avLst/>
          </a:prstGeom>
        </p:spPr>
        <p:txBody>
          <a:bodyPr wrap="square" lIns="0" tIns="0" rIns="0" bIns="0" rtlCol="0" anchor="t">
            <a:spAutoFit/>
          </a:bodyPr>
          <a:lstStyle/>
          <a:p>
            <a:pPr algn="ctr">
              <a:lnSpc>
                <a:spcPts val="9560"/>
              </a:lnSpc>
            </a:pPr>
            <a:r>
              <a:rPr lang="en-US" sz="6600" b="1" dirty="0">
                <a:solidFill>
                  <a:srgbClr val="FCB400"/>
                </a:solidFill>
                <a:latin typeface="Arial" panose="020B0604020202020204" pitchFamily="34" charset="0"/>
                <a:ea typeface="Canva Sans 2 Bold"/>
                <a:cs typeface="Arial" panose="020B0604020202020204" pitchFamily="34" charset="0"/>
                <a:sym typeface="Canva Sans 2 Bold"/>
              </a:rPr>
              <a:t>19%</a:t>
            </a:r>
          </a:p>
        </p:txBody>
      </p:sp>
      <p:sp>
        <p:nvSpPr>
          <p:cNvPr id="22" name="TextBox 13">
            <a:extLst>
              <a:ext uri="{FF2B5EF4-FFF2-40B4-BE49-F238E27FC236}">
                <a16:creationId xmlns:a16="http://schemas.microsoft.com/office/drawing/2014/main" id="{C19AFBA0-ADE0-5BCC-B82F-F493AAFC3117}"/>
              </a:ext>
            </a:extLst>
          </p:cNvPr>
          <p:cNvSpPr txBox="1"/>
          <p:nvPr/>
        </p:nvSpPr>
        <p:spPr>
          <a:xfrm>
            <a:off x="976411" y="5422584"/>
            <a:ext cx="1827262" cy="385362"/>
          </a:xfrm>
          <a:prstGeom prst="rect">
            <a:avLst/>
          </a:prstGeom>
        </p:spPr>
        <p:txBody>
          <a:bodyPr lIns="0" tIns="0" rIns="0" bIns="0" rtlCol="0" anchor="t">
            <a:spAutoFit/>
          </a:bodyPr>
          <a:lstStyle/>
          <a:p>
            <a:pPr algn="ctr">
              <a:lnSpc>
                <a:spcPts val="3351"/>
              </a:lnSpc>
            </a:pPr>
            <a:r>
              <a:rPr lang="en-US" sz="2000" dirty="0">
                <a:solidFill>
                  <a:srgbClr val="FFFFFF"/>
                </a:solidFill>
                <a:latin typeface="Arial" panose="020B0604020202020204" pitchFamily="34" charset="0"/>
                <a:ea typeface="Canva Sans 2"/>
                <a:cs typeface="Arial" panose="020B0604020202020204" pitchFamily="34" charset="0"/>
                <a:sym typeface="Canva Sans 2"/>
              </a:rPr>
              <a:t>OF PATIENTS</a:t>
            </a:r>
            <a:endParaRPr lang="en-US" sz="2000" dirty="0">
              <a:solidFill>
                <a:srgbClr val="FFFFFF"/>
              </a:solidFill>
              <a:latin typeface="Arial" panose="020B0604020202020204" pitchFamily="34" charset="0"/>
              <a:ea typeface="Canva Sans 2"/>
              <a:cs typeface="Arial" panose="020B0604020202020204" pitchFamily="34" charset="0"/>
            </a:endParaRPr>
          </a:p>
        </p:txBody>
      </p:sp>
      <p:sp>
        <p:nvSpPr>
          <p:cNvPr id="23" name="TextBox 14">
            <a:extLst>
              <a:ext uri="{FF2B5EF4-FFF2-40B4-BE49-F238E27FC236}">
                <a16:creationId xmlns:a16="http://schemas.microsoft.com/office/drawing/2014/main" id="{1A52F6FC-DD95-49AF-02BD-2D1E03C3AD8B}"/>
              </a:ext>
            </a:extLst>
          </p:cNvPr>
          <p:cNvSpPr txBox="1"/>
          <p:nvPr/>
        </p:nvSpPr>
        <p:spPr>
          <a:xfrm>
            <a:off x="3578740" y="2575848"/>
            <a:ext cx="3843356" cy="1107996"/>
          </a:xfrm>
          <a:prstGeom prst="rect">
            <a:avLst/>
          </a:prstGeom>
        </p:spPr>
        <p:txBody>
          <a:bodyPr lIns="0" tIns="0" rIns="0" bIns="0" rtlCol="0" anchor="t">
            <a:spAutoFit/>
          </a:bodyPr>
          <a:lstStyle/>
          <a:p>
            <a:pPr algn="ctr"/>
            <a:r>
              <a:rPr lang="en-US" sz="2400" dirty="0">
                <a:solidFill>
                  <a:srgbClr val="FFFFFF"/>
                </a:solidFill>
                <a:latin typeface="Arial" panose="020B0604020202020204" pitchFamily="34" charset="0"/>
                <a:ea typeface="Canva Sans 2 Bold"/>
                <a:cs typeface="Arial" panose="020B0604020202020204" pitchFamily="34" charset="0"/>
                <a:sym typeface="Canva Sans 2 Bold"/>
              </a:rPr>
              <a:t>Saw a Healthcare Provider the </a:t>
            </a:r>
            <a:r>
              <a:rPr lang="en-US" sz="2400" dirty="0">
                <a:solidFill>
                  <a:srgbClr val="FCB400"/>
                </a:solidFill>
                <a:latin typeface="Arial" panose="020B0604020202020204" pitchFamily="34" charset="0"/>
                <a:ea typeface="Canva Sans 2 Bold"/>
                <a:cs typeface="Arial" panose="020B0604020202020204" pitchFamily="34" charset="0"/>
                <a:sym typeface="Canva Sans 2 Bold"/>
              </a:rPr>
              <a:t>Week</a:t>
            </a:r>
            <a:r>
              <a:rPr lang="en-US" sz="2400" dirty="0">
                <a:solidFill>
                  <a:srgbClr val="FFFFFF"/>
                </a:solidFill>
                <a:latin typeface="Arial" panose="020B0604020202020204" pitchFamily="34" charset="0"/>
                <a:ea typeface="Canva Sans 2 Bold"/>
                <a:cs typeface="Arial" panose="020B0604020202020204" pitchFamily="34" charset="0"/>
                <a:sym typeface="Canva Sans 2 Bold"/>
              </a:rPr>
              <a:t> Before They </a:t>
            </a:r>
            <a:endParaRPr lang="en-US" sz="2400" dirty="0">
              <a:solidFill>
                <a:srgbClr val="FFFFFF"/>
              </a:solidFill>
              <a:latin typeface="Arial" panose="020B0604020202020204" pitchFamily="34" charset="0"/>
              <a:ea typeface="Canva Sans 2 Bold"/>
              <a:cs typeface="Arial" panose="020B0604020202020204" pitchFamily="34" charset="0"/>
            </a:endParaRPr>
          </a:p>
          <a:p>
            <a:pPr algn="ctr"/>
            <a:r>
              <a:rPr lang="en-US" sz="2400" dirty="0">
                <a:solidFill>
                  <a:srgbClr val="FFFFFF"/>
                </a:solidFill>
                <a:latin typeface="Arial" panose="020B0604020202020204" pitchFamily="34" charset="0"/>
                <a:ea typeface="Canva Sans 2 Bold"/>
                <a:cs typeface="Arial" panose="020B0604020202020204" pitchFamily="34" charset="0"/>
                <a:sym typeface="Canva Sans 2 Bold"/>
              </a:rPr>
              <a:t>Attempted Suicide​</a:t>
            </a:r>
            <a:endParaRPr lang="en-US" sz="2400" dirty="0">
              <a:solidFill>
                <a:srgbClr val="FFFFFF"/>
              </a:solidFill>
              <a:latin typeface="Arial" panose="020B0604020202020204" pitchFamily="34" charset="0"/>
              <a:ea typeface="Canva Sans 2 Bold"/>
              <a:cs typeface="Arial" panose="020B0604020202020204" pitchFamily="34" charset="0"/>
            </a:endParaRPr>
          </a:p>
        </p:txBody>
      </p:sp>
      <p:sp>
        <p:nvSpPr>
          <p:cNvPr id="24" name="TextBox 16">
            <a:extLst>
              <a:ext uri="{FF2B5EF4-FFF2-40B4-BE49-F238E27FC236}">
                <a16:creationId xmlns:a16="http://schemas.microsoft.com/office/drawing/2014/main" id="{BA9700DD-E0C6-DE87-3046-A844E0D5AA3B}"/>
              </a:ext>
            </a:extLst>
          </p:cNvPr>
          <p:cNvSpPr txBox="1"/>
          <p:nvPr/>
        </p:nvSpPr>
        <p:spPr>
          <a:xfrm>
            <a:off x="3384248" y="4799676"/>
            <a:ext cx="4037848" cy="1107996"/>
          </a:xfrm>
          <a:prstGeom prst="rect">
            <a:avLst/>
          </a:prstGeom>
        </p:spPr>
        <p:txBody>
          <a:bodyPr wrap="square" lIns="0" tIns="0" rIns="0" bIns="0" rtlCol="0" anchor="t">
            <a:spAutoFit/>
          </a:bodyPr>
          <a:lstStyle/>
          <a:p>
            <a:pPr algn="ctr"/>
            <a:r>
              <a:rPr lang="en-US" sz="2400" dirty="0">
                <a:solidFill>
                  <a:srgbClr val="FFFFFF"/>
                </a:solidFill>
                <a:latin typeface="Arial" panose="020B0604020202020204" pitchFamily="34" charset="0"/>
                <a:ea typeface="Canva Sans 2 Bold"/>
                <a:cs typeface="Arial" panose="020B0604020202020204" pitchFamily="34" charset="0"/>
                <a:sym typeface="Canva Sans 2 Bold"/>
              </a:rPr>
              <a:t>Had Contact with a </a:t>
            </a:r>
            <a:r>
              <a:rPr lang="en-US" sz="2400" dirty="0">
                <a:solidFill>
                  <a:schemeClr val="accent1"/>
                </a:solidFill>
                <a:latin typeface="Arial" panose="020B0604020202020204" pitchFamily="34" charset="0"/>
                <a:ea typeface="Canva Sans 2 Bold"/>
                <a:cs typeface="Arial" panose="020B0604020202020204" pitchFamily="34" charset="0"/>
                <a:sym typeface="Canva Sans 2 Bold"/>
              </a:rPr>
              <a:t>Mental Health</a:t>
            </a:r>
            <a:r>
              <a:rPr lang="en-US" sz="2400" dirty="0">
                <a:solidFill>
                  <a:srgbClr val="FFFFFF"/>
                </a:solidFill>
                <a:latin typeface="Arial" panose="020B0604020202020204" pitchFamily="34" charset="0"/>
                <a:ea typeface="Canva Sans 2 Bold"/>
                <a:cs typeface="Arial" panose="020B0604020202020204" pitchFamily="34" charset="0"/>
                <a:sym typeface="Canva Sans 2 Bold"/>
              </a:rPr>
              <a:t> Professional in the Month Before Their Death</a:t>
            </a:r>
            <a:endParaRPr lang="en-US" sz="2400" dirty="0">
              <a:solidFill>
                <a:srgbClr val="FFFFFF"/>
              </a:solidFill>
              <a:latin typeface="Arial" panose="020B0604020202020204" pitchFamily="34" charset="0"/>
              <a:ea typeface="Canva Sans 2 Bold"/>
              <a:cs typeface="Arial" panose="020B0604020202020204" pitchFamily="34" charset="0"/>
            </a:endParaRPr>
          </a:p>
        </p:txBody>
      </p:sp>
      <p:sp>
        <p:nvSpPr>
          <p:cNvPr id="25" name="TextBox 17">
            <a:extLst>
              <a:ext uri="{FF2B5EF4-FFF2-40B4-BE49-F238E27FC236}">
                <a16:creationId xmlns:a16="http://schemas.microsoft.com/office/drawing/2014/main" id="{382D6473-41D0-9E98-44F3-3DF02D24AAAB}"/>
              </a:ext>
            </a:extLst>
          </p:cNvPr>
          <p:cNvSpPr txBox="1"/>
          <p:nvPr/>
        </p:nvSpPr>
        <p:spPr>
          <a:xfrm>
            <a:off x="7955397" y="2046099"/>
            <a:ext cx="1861344" cy="217752"/>
          </a:xfrm>
          <a:prstGeom prst="rect">
            <a:avLst/>
          </a:prstGeom>
        </p:spPr>
        <p:txBody>
          <a:bodyPr lIns="0" tIns="0" rIns="0" bIns="0" rtlCol="0" anchor="t">
            <a:spAutoFit/>
          </a:bodyPr>
          <a:lstStyle/>
          <a:p>
            <a:pPr>
              <a:lnSpc>
                <a:spcPts val="1867"/>
              </a:lnSpc>
            </a:pPr>
            <a:r>
              <a:rPr lang="en-US" sz="1200" dirty="0">
                <a:solidFill>
                  <a:srgbClr val="FFFFFF"/>
                </a:solidFill>
                <a:latin typeface="Arial" panose="020B0604020202020204" pitchFamily="34" charset="0"/>
                <a:ea typeface="Canva Sans 2"/>
                <a:cs typeface="Arial" panose="020B0604020202020204" pitchFamily="34" charset="0"/>
                <a:sym typeface="Canva Sans 2"/>
              </a:rPr>
              <a:t>(</a:t>
            </a:r>
            <a:r>
              <a:rPr lang="en-US" sz="1200" dirty="0" err="1">
                <a:solidFill>
                  <a:srgbClr val="FFFFFF"/>
                </a:solidFill>
                <a:latin typeface="Arial" panose="020B0604020202020204" pitchFamily="34" charset="0"/>
                <a:ea typeface="Canva Sans 2"/>
                <a:cs typeface="Arial" panose="020B0604020202020204" pitchFamily="34" charset="0"/>
                <a:sym typeface="Canva Sans 2"/>
              </a:rPr>
              <a:t>Ahmedani</a:t>
            </a:r>
            <a:r>
              <a:rPr lang="en-US" sz="1200" dirty="0">
                <a:solidFill>
                  <a:srgbClr val="FFFFFF"/>
                </a:solidFill>
                <a:latin typeface="Arial" panose="020B0604020202020204" pitchFamily="34" charset="0"/>
                <a:ea typeface="Canva Sans 2"/>
                <a:cs typeface="Arial" panose="020B0604020202020204" pitchFamily="34" charset="0"/>
                <a:sym typeface="Canva Sans 2"/>
              </a:rPr>
              <a:t> et al., 2015)</a:t>
            </a:r>
          </a:p>
        </p:txBody>
      </p:sp>
      <p:sp>
        <p:nvSpPr>
          <p:cNvPr id="26" name="TextBox 18">
            <a:extLst>
              <a:ext uri="{FF2B5EF4-FFF2-40B4-BE49-F238E27FC236}">
                <a16:creationId xmlns:a16="http://schemas.microsoft.com/office/drawing/2014/main" id="{D47B376D-AC0A-5FDF-D16C-635B5956A88B}"/>
              </a:ext>
            </a:extLst>
          </p:cNvPr>
          <p:cNvSpPr txBox="1"/>
          <p:nvPr/>
        </p:nvSpPr>
        <p:spPr>
          <a:xfrm>
            <a:off x="7970895" y="6168107"/>
            <a:ext cx="1612156" cy="217752"/>
          </a:xfrm>
          <a:prstGeom prst="rect">
            <a:avLst/>
          </a:prstGeom>
        </p:spPr>
        <p:txBody>
          <a:bodyPr lIns="0" tIns="0" rIns="0" bIns="0" rtlCol="0" anchor="t">
            <a:spAutoFit/>
          </a:bodyPr>
          <a:lstStyle/>
          <a:p>
            <a:pPr>
              <a:lnSpc>
                <a:spcPts val="1867"/>
              </a:lnSpc>
            </a:pPr>
            <a:r>
              <a:rPr lang="en-US" sz="1200" dirty="0">
                <a:solidFill>
                  <a:srgbClr val="FFFFFF"/>
                </a:solidFill>
                <a:latin typeface="Arial" panose="020B0604020202020204" pitchFamily="34" charset="0"/>
                <a:ea typeface="Canva Sans 2"/>
                <a:cs typeface="Arial" panose="020B0604020202020204" pitchFamily="34" charset="0"/>
                <a:sym typeface="Canva Sans 2"/>
              </a:rPr>
              <a:t>(</a:t>
            </a:r>
            <a:r>
              <a:rPr lang="en-US" sz="1200" dirty="0" err="1">
                <a:solidFill>
                  <a:srgbClr val="FFFFFF"/>
                </a:solidFill>
                <a:latin typeface="Arial" panose="020B0604020202020204" pitchFamily="34" charset="0"/>
                <a:ea typeface="Canva Sans 2"/>
                <a:cs typeface="Arial" panose="020B0604020202020204" pitchFamily="34" charset="0"/>
                <a:sym typeface="Canva Sans 2"/>
              </a:rPr>
              <a:t>Luoma</a:t>
            </a:r>
            <a:r>
              <a:rPr lang="en-US" sz="1200" dirty="0">
                <a:solidFill>
                  <a:srgbClr val="FFFFFF"/>
                </a:solidFill>
                <a:latin typeface="Arial" panose="020B0604020202020204" pitchFamily="34" charset="0"/>
                <a:ea typeface="Canva Sans 2"/>
                <a:cs typeface="Arial" panose="020B0604020202020204" pitchFamily="34" charset="0"/>
                <a:sym typeface="Canva Sans 2"/>
              </a:rPr>
              <a:t> et al., 2002)</a:t>
            </a:r>
          </a:p>
        </p:txBody>
      </p:sp>
      <p:sp>
        <p:nvSpPr>
          <p:cNvPr id="27" name="TextBox 19">
            <a:extLst>
              <a:ext uri="{FF2B5EF4-FFF2-40B4-BE49-F238E27FC236}">
                <a16:creationId xmlns:a16="http://schemas.microsoft.com/office/drawing/2014/main" id="{E04649DA-BD6A-95A9-E5CA-55EB16A0845B}"/>
              </a:ext>
            </a:extLst>
          </p:cNvPr>
          <p:cNvSpPr txBox="1"/>
          <p:nvPr/>
        </p:nvSpPr>
        <p:spPr>
          <a:xfrm>
            <a:off x="7970895" y="4020392"/>
            <a:ext cx="1861344" cy="217752"/>
          </a:xfrm>
          <a:prstGeom prst="rect">
            <a:avLst/>
          </a:prstGeom>
        </p:spPr>
        <p:txBody>
          <a:bodyPr lIns="0" tIns="0" rIns="0" bIns="0" rtlCol="0" anchor="t">
            <a:spAutoFit/>
          </a:bodyPr>
          <a:lstStyle/>
          <a:p>
            <a:pPr>
              <a:lnSpc>
                <a:spcPts val="1867"/>
              </a:lnSpc>
            </a:pPr>
            <a:r>
              <a:rPr lang="en-US" sz="1200" dirty="0">
                <a:solidFill>
                  <a:srgbClr val="FFFFFF"/>
                </a:solidFill>
                <a:latin typeface="Arial" panose="020B0604020202020204" pitchFamily="34" charset="0"/>
                <a:ea typeface="Canva Sans 2"/>
                <a:cs typeface="Arial" panose="020B0604020202020204" pitchFamily="34" charset="0"/>
                <a:sym typeface="Canva Sans 2"/>
              </a:rPr>
              <a:t>(</a:t>
            </a:r>
            <a:r>
              <a:rPr lang="en-US" sz="1200" dirty="0" err="1">
                <a:solidFill>
                  <a:srgbClr val="FFFFFF"/>
                </a:solidFill>
                <a:latin typeface="Arial" panose="020B0604020202020204" pitchFamily="34" charset="0"/>
                <a:ea typeface="Canva Sans 2"/>
                <a:cs typeface="Arial" panose="020B0604020202020204" pitchFamily="34" charset="0"/>
                <a:sym typeface="Canva Sans 2"/>
              </a:rPr>
              <a:t>Ahmedani</a:t>
            </a:r>
            <a:r>
              <a:rPr lang="en-US" sz="1200" dirty="0">
                <a:solidFill>
                  <a:srgbClr val="FFFFFF"/>
                </a:solidFill>
                <a:latin typeface="Arial" panose="020B0604020202020204" pitchFamily="34" charset="0"/>
                <a:ea typeface="Canva Sans 2"/>
                <a:cs typeface="Arial" panose="020B0604020202020204" pitchFamily="34" charset="0"/>
                <a:sym typeface="Canva Sans 2"/>
              </a:rPr>
              <a:t> et al., 2015)</a:t>
            </a:r>
          </a:p>
        </p:txBody>
      </p:sp>
    </p:spTree>
    <p:extLst>
      <p:ext uri="{BB962C8B-B14F-4D97-AF65-F5344CB8AC3E}">
        <p14:creationId xmlns:p14="http://schemas.microsoft.com/office/powerpoint/2010/main" val="145057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020794-B2CE-4BDA-8B0D-1C0AC71C85ED}"/>
              </a:ext>
            </a:extLst>
          </p:cNvPr>
          <p:cNvSpPr>
            <a:spLocks noGrp="1"/>
          </p:cNvSpPr>
          <p:nvPr>
            <p:ph type="title"/>
          </p:nvPr>
        </p:nvSpPr>
        <p:spPr>
          <a:xfrm>
            <a:off x="612648" y="606370"/>
            <a:ext cx="10972800" cy="770996"/>
          </a:xfrm>
        </p:spPr>
        <p:txBody>
          <a:bodyPr/>
          <a:lstStyle/>
          <a:p>
            <a:r>
              <a:rPr lang="en-US" dirty="0"/>
              <a:t>What Does Zero Suicide Look Like?</a:t>
            </a:r>
          </a:p>
        </p:txBody>
      </p:sp>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8</a:t>
            </a:fld>
            <a:endParaRPr lang="en-US" dirty="0"/>
          </a:p>
        </p:txBody>
      </p:sp>
      <p:sp>
        <p:nvSpPr>
          <p:cNvPr id="4" name="Footer Placeholder 4">
            <a:extLst>
              <a:ext uri="{FF2B5EF4-FFF2-40B4-BE49-F238E27FC236}">
                <a16:creationId xmlns:a16="http://schemas.microsoft.com/office/drawing/2014/main" id="{30B5B5E2-84DD-7BCA-5D6E-FA4E287813F9}"/>
              </a:ext>
            </a:extLst>
          </p:cNvPr>
          <p:cNvSpPr>
            <a:spLocks noGrp="1"/>
          </p:cNvSpPr>
          <p:nvPr>
            <p:ph type="ftr" sz="quarter" idx="3"/>
          </p:nvPr>
        </p:nvSpPr>
        <p:spPr>
          <a:xfrm>
            <a:off x="670560" y="6536419"/>
            <a:ext cx="6150102" cy="338328"/>
          </a:xfrm>
        </p:spPr>
        <p:txBody>
          <a:bodyPr/>
          <a:lstStyle/>
          <a:p>
            <a:r>
              <a:rPr lang="en-US" dirty="0"/>
              <a:t>© 2024 Education Development Center | </a:t>
            </a:r>
            <a:r>
              <a:rPr lang="en-US" dirty="0" err="1"/>
              <a:t>ZeroSuicide.edc.org</a:t>
            </a:r>
            <a:endParaRPr lang="en-US" dirty="0"/>
          </a:p>
        </p:txBody>
      </p:sp>
      <p:grpSp>
        <p:nvGrpSpPr>
          <p:cNvPr id="7" name="Group 2">
            <a:extLst>
              <a:ext uri="{FF2B5EF4-FFF2-40B4-BE49-F238E27FC236}">
                <a16:creationId xmlns:a16="http://schemas.microsoft.com/office/drawing/2014/main" id="{7BC35175-174B-BB17-8E8D-19C6395E8231}"/>
              </a:ext>
            </a:extLst>
          </p:cNvPr>
          <p:cNvGrpSpPr>
            <a:grpSpLocks noChangeAspect="1"/>
          </p:cNvGrpSpPr>
          <p:nvPr/>
        </p:nvGrpSpPr>
        <p:grpSpPr>
          <a:xfrm>
            <a:off x="4358885" y="1461011"/>
            <a:ext cx="3637186" cy="4095901"/>
            <a:chOff x="0" y="-57150"/>
            <a:chExt cx="1373998" cy="1547283"/>
          </a:xfrm>
        </p:grpSpPr>
        <p:sp>
          <p:nvSpPr>
            <p:cNvPr id="9" name="Freeform 3">
              <a:extLst>
                <a:ext uri="{FF2B5EF4-FFF2-40B4-BE49-F238E27FC236}">
                  <a16:creationId xmlns:a16="http://schemas.microsoft.com/office/drawing/2014/main" id="{82F41BDB-9FF3-BF45-A9CB-9F5B6EDCE80C}"/>
                </a:ext>
              </a:extLst>
            </p:cNvPr>
            <p:cNvSpPr/>
            <p:nvPr/>
          </p:nvSpPr>
          <p:spPr>
            <a:xfrm>
              <a:off x="0" y="0"/>
              <a:ext cx="1373998" cy="1490133"/>
            </a:xfrm>
            <a:custGeom>
              <a:avLst/>
              <a:gdLst/>
              <a:ahLst/>
              <a:cxnLst/>
              <a:rect l="l" t="t" r="r" b="b"/>
              <a:pathLst>
                <a:path w="1373998" h="1490133">
                  <a:moveTo>
                    <a:pt x="0" y="0"/>
                  </a:moveTo>
                  <a:lnTo>
                    <a:pt x="1373998" y="0"/>
                  </a:lnTo>
                  <a:lnTo>
                    <a:pt x="1373998" y="1490133"/>
                  </a:lnTo>
                  <a:lnTo>
                    <a:pt x="0" y="1490133"/>
                  </a:lnTo>
                  <a:close/>
                </a:path>
              </a:pathLst>
            </a:custGeom>
            <a:solidFill>
              <a:srgbClr val="54544F"/>
            </a:solidFill>
          </p:spPr>
          <p:txBody>
            <a:bodyPr lIns="91440" tIns="45720" rIns="91440" bIns="45720" anchor="t"/>
            <a:lstStyle/>
            <a:p>
              <a:endParaRPr lang="en-US" sz="1600">
                <a:solidFill>
                  <a:srgbClr val="54544F"/>
                </a:solidFill>
                <a:latin typeface="Arial" panose="020B0604020202020204" pitchFamily="34" charset="0"/>
                <a:cs typeface="Arial" panose="020B0604020202020204" pitchFamily="34" charset="0"/>
              </a:endParaRPr>
            </a:p>
          </p:txBody>
        </p:sp>
        <p:sp>
          <p:nvSpPr>
            <p:cNvPr id="10" name="TextBox 4">
              <a:extLst>
                <a:ext uri="{FF2B5EF4-FFF2-40B4-BE49-F238E27FC236}">
                  <a16:creationId xmlns:a16="http://schemas.microsoft.com/office/drawing/2014/main" id="{7AFEE8AD-EA56-2708-39CE-8AA0B94686E8}"/>
                </a:ext>
              </a:extLst>
            </p:cNvPr>
            <p:cNvSpPr txBox="1"/>
            <p:nvPr/>
          </p:nvSpPr>
          <p:spPr>
            <a:xfrm>
              <a:off x="0" y="-57150"/>
              <a:ext cx="1373998" cy="1547283"/>
            </a:xfrm>
            <a:prstGeom prst="rect">
              <a:avLst/>
            </a:prstGeom>
          </p:spPr>
          <p:txBody>
            <a:bodyPr lIns="50800" tIns="50800" rIns="50800" bIns="50800" rtlCol="0" anchor="ctr"/>
            <a:lstStyle/>
            <a:p>
              <a:pPr algn="ctr">
                <a:lnSpc>
                  <a:spcPts val="2659"/>
                </a:lnSpc>
              </a:pPr>
              <a:endParaRPr lang="en-US" sz="1600">
                <a:solidFill>
                  <a:srgbClr val="54544F"/>
                </a:solidFill>
                <a:latin typeface="Arial" panose="020B0604020202020204" pitchFamily="34" charset="0"/>
                <a:cs typeface="Arial" panose="020B0604020202020204" pitchFamily="34" charset="0"/>
              </a:endParaRPr>
            </a:p>
          </p:txBody>
        </p:sp>
      </p:grpSp>
      <p:grpSp>
        <p:nvGrpSpPr>
          <p:cNvPr id="11" name="Group 5">
            <a:extLst>
              <a:ext uri="{FF2B5EF4-FFF2-40B4-BE49-F238E27FC236}">
                <a16:creationId xmlns:a16="http://schemas.microsoft.com/office/drawing/2014/main" id="{4340F5CF-0F9E-B928-77B7-D5CD89B76F23}"/>
              </a:ext>
            </a:extLst>
          </p:cNvPr>
          <p:cNvGrpSpPr>
            <a:grpSpLocks noChangeAspect="1"/>
          </p:cNvGrpSpPr>
          <p:nvPr/>
        </p:nvGrpSpPr>
        <p:grpSpPr>
          <a:xfrm>
            <a:off x="443401" y="1489179"/>
            <a:ext cx="3637186" cy="4095901"/>
            <a:chOff x="0" y="-57150"/>
            <a:chExt cx="1373998" cy="1547283"/>
          </a:xfrm>
        </p:grpSpPr>
        <p:sp>
          <p:nvSpPr>
            <p:cNvPr id="12" name="Freeform 6">
              <a:extLst>
                <a:ext uri="{FF2B5EF4-FFF2-40B4-BE49-F238E27FC236}">
                  <a16:creationId xmlns:a16="http://schemas.microsoft.com/office/drawing/2014/main" id="{DB9F05AD-2ABF-EC29-3AEB-E7E16C6639E4}"/>
                </a:ext>
              </a:extLst>
            </p:cNvPr>
            <p:cNvSpPr/>
            <p:nvPr/>
          </p:nvSpPr>
          <p:spPr>
            <a:xfrm>
              <a:off x="0" y="0"/>
              <a:ext cx="1373998" cy="1490133"/>
            </a:xfrm>
            <a:custGeom>
              <a:avLst/>
              <a:gdLst/>
              <a:ahLst/>
              <a:cxnLst/>
              <a:rect l="l" t="t" r="r" b="b"/>
              <a:pathLst>
                <a:path w="1373998" h="1490133">
                  <a:moveTo>
                    <a:pt x="0" y="0"/>
                  </a:moveTo>
                  <a:lnTo>
                    <a:pt x="1373998" y="0"/>
                  </a:lnTo>
                  <a:lnTo>
                    <a:pt x="1373998" y="1490133"/>
                  </a:lnTo>
                  <a:lnTo>
                    <a:pt x="0" y="1490133"/>
                  </a:lnTo>
                  <a:close/>
                </a:path>
              </a:pathLst>
            </a:custGeom>
            <a:solidFill>
              <a:schemeClr val="accent1"/>
            </a:solidFill>
          </p:spPr>
          <p:txBody>
            <a:bodyPr/>
            <a:lstStyle/>
            <a:p>
              <a:endParaRPr lang="en-US" sz="1600">
                <a:latin typeface="Arial" panose="020B0604020202020204" pitchFamily="34" charset="0"/>
                <a:cs typeface="Arial" panose="020B0604020202020204" pitchFamily="34" charset="0"/>
              </a:endParaRPr>
            </a:p>
          </p:txBody>
        </p:sp>
        <p:sp>
          <p:nvSpPr>
            <p:cNvPr id="13" name="TextBox 7">
              <a:extLst>
                <a:ext uri="{FF2B5EF4-FFF2-40B4-BE49-F238E27FC236}">
                  <a16:creationId xmlns:a16="http://schemas.microsoft.com/office/drawing/2014/main" id="{9327F430-89A5-3991-79FB-B9B6975BD2AB}"/>
                </a:ext>
              </a:extLst>
            </p:cNvPr>
            <p:cNvSpPr txBox="1"/>
            <p:nvPr/>
          </p:nvSpPr>
          <p:spPr>
            <a:xfrm>
              <a:off x="0" y="-57150"/>
              <a:ext cx="1373998" cy="1547283"/>
            </a:xfrm>
            <a:prstGeom prst="rect">
              <a:avLst/>
            </a:prstGeom>
          </p:spPr>
          <p:txBody>
            <a:bodyPr lIns="50800" tIns="50800" rIns="50800" bIns="50800" rtlCol="0" anchor="ctr"/>
            <a:lstStyle/>
            <a:p>
              <a:pPr algn="ctr">
                <a:lnSpc>
                  <a:spcPts val="2659"/>
                </a:lnSpc>
              </a:pPr>
              <a:endParaRPr sz="1600">
                <a:latin typeface="Arial" panose="020B0604020202020204" pitchFamily="34" charset="0"/>
                <a:cs typeface="Arial" panose="020B0604020202020204" pitchFamily="34" charset="0"/>
              </a:endParaRPr>
            </a:p>
          </p:txBody>
        </p:sp>
      </p:grpSp>
      <p:grpSp>
        <p:nvGrpSpPr>
          <p:cNvPr id="14" name="Group 8">
            <a:extLst>
              <a:ext uri="{FF2B5EF4-FFF2-40B4-BE49-F238E27FC236}">
                <a16:creationId xmlns:a16="http://schemas.microsoft.com/office/drawing/2014/main" id="{74346BEF-C1E4-376B-E427-855F74BAFE94}"/>
              </a:ext>
            </a:extLst>
          </p:cNvPr>
          <p:cNvGrpSpPr>
            <a:grpSpLocks noChangeAspect="1"/>
          </p:cNvGrpSpPr>
          <p:nvPr/>
        </p:nvGrpSpPr>
        <p:grpSpPr>
          <a:xfrm>
            <a:off x="8274369" y="1437160"/>
            <a:ext cx="3637186" cy="4095901"/>
            <a:chOff x="0" y="-57150"/>
            <a:chExt cx="1373998" cy="1547283"/>
          </a:xfrm>
        </p:grpSpPr>
        <p:sp>
          <p:nvSpPr>
            <p:cNvPr id="15" name="Freeform 9">
              <a:extLst>
                <a:ext uri="{FF2B5EF4-FFF2-40B4-BE49-F238E27FC236}">
                  <a16:creationId xmlns:a16="http://schemas.microsoft.com/office/drawing/2014/main" id="{43F8551F-BC86-7881-03E3-ECE576C17A0F}"/>
                </a:ext>
              </a:extLst>
            </p:cNvPr>
            <p:cNvSpPr/>
            <p:nvPr/>
          </p:nvSpPr>
          <p:spPr>
            <a:xfrm>
              <a:off x="0" y="0"/>
              <a:ext cx="1373998" cy="1490133"/>
            </a:xfrm>
            <a:custGeom>
              <a:avLst/>
              <a:gdLst/>
              <a:ahLst/>
              <a:cxnLst/>
              <a:rect l="l" t="t" r="r" b="b"/>
              <a:pathLst>
                <a:path w="1373998" h="1490133">
                  <a:moveTo>
                    <a:pt x="0" y="0"/>
                  </a:moveTo>
                  <a:lnTo>
                    <a:pt x="1373998" y="0"/>
                  </a:lnTo>
                  <a:lnTo>
                    <a:pt x="1373998" y="1490133"/>
                  </a:lnTo>
                  <a:lnTo>
                    <a:pt x="0" y="1490133"/>
                  </a:lnTo>
                  <a:close/>
                </a:path>
              </a:pathLst>
            </a:custGeom>
            <a:solidFill>
              <a:schemeClr val="accent1"/>
            </a:solidFill>
          </p:spPr>
          <p:txBody>
            <a:bodyPr/>
            <a:lstStyle/>
            <a:p>
              <a:endParaRPr lang="en-US" sz="1600">
                <a:latin typeface="Arial" panose="020B0604020202020204" pitchFamily="34" charset="0"/>
                <a:cs typeface="Arial" panose="020B0604020202020204" pitchFamily="34" charset="0"/>
              </a:endParaRPr>
            </a:p>
          </p:txBody>
        </p:sp>
        <p:sp>
          <p:nvSpPr>
            <p:cNvPr id="16" name="TextBox 10">
              <a:extLst>
                <a:ext uri="{FF2B5EF4-FFF2-40B4-BE49-F238E27FC236}">
                  <a16:creationId xmlns:a16="http://schemas.microsoft.com/office/drawing/2014/main" id="{4317DA48-1A4D-20E8-6F2F-CFBD9DC9D602}"/>
                </a:ext>
              </a:extLst>
            </p:cNvPr>
            <p:cNvSpPr txBox="1"/>
            <p:nvPr/>
          </p:nvSpPr>
          <p:spPr>
            <a:xfrm>
              <a:off x="0" y="-57150"/>
              <a:ext cx="1373998" cy="1547283"/>
            </a:xfrm>
            <a:prstGeom prst="rect">
              <a:avLst/>
            </a:prstGeom>
          </p:spPr>
          <p:txBody>
            <a:bodyPr lIns="50800" tIns="50800" rIns="50800" bIns="50800" rtlCol="0" anchor="ctr"/>
            <a:lstStyle/>
            <a:p>
              <a:pPr algn="ctr">
                <a:lnSpc>
                  <a:spcPts val="2659"/>
                </a:lnSpc>
              </a:pPr>
              <a:endParaRPr sz="1600">
                <a:latin typeface="Arial" panose="020B0604020202020204" pitchFamily="34" charset="0"/>
                <a:cs typeface="Arial" panose="020B0604020202020204" pitchFamily="34" charset="0"/>
              </a:endParaRPr>
            </a:p>
          </p:txBody>
        </p:sp>
      </p:grpSp>
      <p:sp>
        <p:nvSpPr>
          <p:cNvPr id="17" name="Freeform 11">
            <a:extLst>
              <a:ext uri="{FF2B5EF4-FFF2-40B4-BE49-F238E27FC236}">
                <a16:creationId xmlns:a16="http://schemas.microsoft.com/office/drawing/2014/main" id="{52AB8A57-09DB-E24E-93CA-C1A2E55B301A}"/>
              </a:ext>
            </a:extLst>
          </p:cNvPr>
          <p:cNvSpPr>
            <a:spLocks noChangeAspect="1"/>
          </p:cNvSpPr>
          <p:nvPr/>
        </p:nvSpPr>
        <p:spPr>
          <a:xfrm>
            <a:off x="9333533" y="2065110"/>
            <a:ext cx="1518858" cy="2015068"/>
          </a:xfrm>
          <a:custGeom>
            <a:avLst/>
            <a:gdLst/>
            <a:ahLst/>
            <a:cxnLst/>
            <a:rect l="l" t="t" r="r" b="b"/>
            <a:pathLst>
              <a:path w="1550765" h="2057400">
                <a:moveTo>
                  <a:pt x="0" y="0"/>
                </a:moveTo>
                <a:lnTo>
                  <a:pt x="1550766" y="0"/>
                </a:lnTo>
                <a:lnTo>
                  <a:pt x="1550766"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600">
              <a:latin typeface="Arial" panose="020B0604020202020204" pitchFamily="34" charset="0"/>
              <a:cs typeface="Arial" panose="020B0604020202020204" pitchFamily="34" charset="0"/>
            </a:endParaRPr>
          </a:p>
        </p:txBody>
      </p:sp>
      <p:sp>
        <p:nvSpPr>
          <p:cNvPr id="18" name="Freeform 12">
            <a:extLst>
              <a:ext uri="{FF2B5EF4-FFF2-40B4-BE49-F238E27FC236}">
                <a16:creationId xmlns:a16="http://schemas.microsoft.com/office/drawing/2014/main" id="{A421FFC0-B2F9-2999-2834-CB2875E26C75}"/>
              </a:ext>
            </a:extLst>
          </p:cNvPr>
          <p:cNvSpPr>
            <a:spLocks noChangeAspect="1"/>
          </p:cNvSpPr>
          <p:nvPr/>
        </p:nvSpPr>
        <p:spPr>
          <a:xfrm>
            <a:off x="5007328" y="1872378"/>
            <a:ext cx="2207877" cy="2207877"/>
          </a:xfrm>
          <a:custGeom>
            <a:avLst/>
            <a:gdLst/>
            <a:ahLst/>
            <a:cxnLst/>
            <a:rect l="l" t="t" r="r" b="b"/>
            <a:pathLst>
              <a:path w="2450962" h="2450962">
                <a:moveTo>
                  <a:pt x="0" y="0"/>
                </a:moveTo>
                <a:lnTo>
                  <a:pt x="2450962" y="0"/>
                </a:lnTo>
                <a:lnTo>
                  <a:pt x="2450962" y="2450962"/>
                </a:lnTo>
                <a:lnTo>
                  <a:pt x="0" y="24509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600">
              <a:latin typeface="Arial" panose="020B0604020202020204" pitchFamily="34" charset="0"/>
              <a:cs typeface="Arial" panose="020B0604020202020204" pitchFamily="34" charset="0"/>
            </a:endParaRPr>
          </a:p>
        </p:txBody>
      </p:sp>
      <p:sp>
        <p:nvSpPr>
          <p:cNvPr id="19" name="Freeform 13">
            <a:extLst>
              <a:ext uri="{FF2B5EF4-FFF2-40B4-BE49-F238E27FC236}">
                <a16:creationId xmlns:a16="http://schemas.microsoft.com/office/drawing/2014/main" id="{75B4D108-AD70-19CF-E30B-1D21ECD0D99C}"/>
              </a:ext>
            </a:extLst>
          </p:cNvPr>
          <p:cNvSpPr>
            <a:spLocks noChangeAspect="1"/>
          </p:cNvSpPr>
          <p:nvPr/>
        </p:nvSpPr>
        <p:spPr>
          <a:xfrm>
            <a:off x="1189280" y="2065110"/>
            <a:ext cx="2110441" cy="2105165"/>
          </a:xfrm>
          <a:custGeom>
            <a:avLst/>
            <a:gdLst/>
            <a:ahLst/>
            <a:cxnLst/>
            <a:rect l="l" t="t" r="r" b="b"/>
            <a:pathLst>
              <a:path w="2457105" h="2450962">
                <a:moveTo>
                  <a:pt x="0" y="0"/>
                </a:moveTo>
                <a:lnTo>
                  <a:pt x="2457105" y="0"/>
                </a:lnTo>
                <a:lnTo>
                  <a:pt x="2457105" y="2450962"/>
                </a:lnTo>
                <a:lnTo>
                  <a:pt x="0" y="24509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600">
              <a:latin typeface="Arial" panose="020B0604020202020204" pitchFamily="34" charset="0"/>
              <a:cs typeface="Arial" panose="020B0604020202020204" pitchFamily="34" charset="0"/>
            </a:endParaRPr>
          </a:p>
        </p:txBody>
      </p:sp>
      <p:sp>
        <p:nvSpPr>
          <p:cNvPr id="20" name="TextBox 15">
            <a:extLst>
              <a:ext uri="{FF2B5EF4-FFF2-40B4-BE49-F238E27FC236}">
                <a16:creationId xmlns:a16="http://schemas.microsoft.com/office/drawing/2014/main" id="{474C826D-E101-CD32-E0BA-E3CBD43A348C}"/>
              </a:ext>
            </a:extLst>
          </p:cNvPr>
          <p:cNvSpPr txBox="1">
            <a:spLocks noChangeAspect="1"/>
          </p:cNvSpPr>
          <p:nvPr/>
        </p:nvSpPr>
        <p:spPr>
          <a:xfrm>
            <a:off x="862034" y="4264116"/>
            <a:ext cx="2760206" cy="1125757"/>
          </a:xfrm>
          <a:prstGeom prst="rect">
            <a:avLst/>
          </a:prstGeom>
        </p:spPr>
        <p:txBody>
          <a:bodyPr wrap="square" lIns="0" tIns="0" rIns="0" bIns="0" rtlCol="0" anchor="t">
            <a:spAutoFit/>
          </a:bodyPr>
          <a:lstStyle/>
          <a:p>
            <a:pPr algn="ctr">
              <a:lnSpc>
                <a:spcPts val="4619"/>
              </a:lnSpc>
            </a:pPr>
            <a:r>
              <a:rPr lang="en-US" sz="3200" b="1" spc="-125">
                <a:solidFill>
                  <a:srgbClr val="54544F"/>
                </a:solidFill>
                <a:latin typeface="Arial" panose="020B0604020202020204" pitchFamily="34" charset="0"/>
                <a:cs typeface="Arial" panose="020B0604020202020204" pitchFamily="34" charset="0"/>
                <a:sym typeface="Canva Sans 2 Bold"/>
              </a:rPr>
              <a:t>ENGAGING IN THE WORK</a:t>
            </a:r>
            <a:endParaRPr lang="en-US" sz="1600" b="1">
              <a:latin typeface="Arial" panose="020B0604020202020204" pitchFamily="34" charset="0"/>
              <a:cs typeface="Arial" panose="020B0604020202020204" pitchFamily="34" charset="0"/>
            </a:endParaRPr>
          </a:p>
        </p:txBody>
      </p:sp>
      <p:sp>
        <p:nvSpPr>
          <p:cNvPr id="21" name="TextBox 16">
            <a:extLst>
              <a:ext uri="{FF2B5EF4-FFF2-40B4-BE49-F238E27FC236}">
                <a16:creationId xmlns:a16="http://schemas.microsoft.com/office/drawing/2014/main" id="{EF87A1CB-7D4B-6F90-57FF-27E377450A25}"/>
              </a:ext>
            </a:extLst>
          </p:cNvPr>
          <p:cNvSpPr txBox="1">
            <a:spLocks noChangeAspect="1"/>
          </p:cNvSpPr>
          <p:nvPr/>
        </p:nvSpPr>
        <p:spPr>
          <a:xfrm>
            <a:off x="-2328270" y="5859747"/>
            <a:ext cx="17070729" cy="387798"/>
          </a:xfrm>
          <a:prstGeom prst="rect">
            <a:avLst/>
          </a:prstGeom>
        </p:spPr>
        <p:txBody>
          <a:bodyPr wrap="square" lIns="0" tIns="0" rIns="0" bIns="0" rtlCol="0" anchor="t">
            <a:spAutoFit/>
          </a:bodyPr>
          <a:lstStyle/>
          <a:p>
            <a:pPr algn="ctr">
              <a:lnSpc>
                <a:spcPct val="90000"/>
              </a:lnSpc>
              <a:spcBef>
                <a:spcPct val="0"/>
              </a:spcBef>
            </a:pPr>
            <a:r>
              <a:rPr lang="en-US" sz="2800" dirty="0">
                <a:latin typeface="Arial" charset="0"/>
                <a:cs typeface="Arial" charset="0"/>
                <a:sym typeface="Canva Sans 2 Bold"/>
              </a:rPr>
              <a:t>Leaders are crucial to success.</a:t>
            </a:r>
            <a:endParaRPr lang="en-US" sz="2800" dirty="0">
              <a:latin typeface="Arial" charset="0"/>
              <a:cs typeface="Arial" charset="0"/>
            </a:endParaRPr>
          </a:p>
        </p:txBody>
      </p:sp>
      <p:sp>
        <p:nvSpPr>
          <p:cNvPr id="22" name="TextBox 17">
            <a:extLst>
              <a:ext uri="{FF2B5EF4-FFF2-40B4-BE49-F238E27FC236}">
                <a16:creationId xmlns:a16="http://schemas.microsoft.com/office/drawing/2014/main" id="{D50EF979-81E0-63BE-84E1-F9CD04F24AC1}"/>
              </a:ext>
            </a:extLst>
          </p:cNvPr>
          <p:cNvSpPr txBox="1">
            <a:spLocks noChangeAspect="1"/>
          </p:cNvSpPr>
          <p:nvPr/>
        </p:nvSpPr>
        <p:spPr>
          <a:xfrm>
            <a:off x="4530247" y="4333211"/>
            <a:ext cx="3354693" cy="1154227"/>
          </a:xfrm>
          <a:prstGeom prst="rect">
            <a:avLst/>
          </a:prstGeom>
        </p:spPr>
        <p:txBody>
          <a:bodyPr wrap="square" lIns="0" tIns="0" rIns="0" bIns="0" rtlCol="0" anchor="t">
            <a:spAutoFit/>
          </a:bodyPr>
          <a:lstStyle/>
          <a:p>
            <a:pPr algn="ctr">
              <a:lnSpc>
                <a:spcPts val="4619"/>
              </a:lnSpc>
            </a:pPr>
            <a:r>
              <a:rPr lang="en-US" sz="3200" b="1" spc="-125" dirty="0">
                <a:solidFill>
                  <a:schemeClr val="bg1"/>
                </a:solidFill>
                <a:latin typeface="Arial" panose="020B0604020202020204" pitchFamily="34" charset="0"/>
                <a:cs typeface="Arial" panose="020B0604020202020204" pitchFamily="34" charset="0"/>
                <a:sym typeface="Canva Sans 2 Bold"/>
              </a:rPr>
              <a:t>PRIORITIZING </a:t>
            </a:r>
            <a:endParaRPr lang="en-US" sz="1600" b="1" dirty="0">
              <a:solidFill>
                <a:schemeClr val="bg1"/>
              </a:solidFill>
              <a:latin typeface="Arial" panose="020B0604020202020204" pitchFamily="34" charset="0"/>
              <a:cs typeface="Arial" panose="020B0604020202020204" pitchFamily="34" charset="0"/>
            </a:endParaRPr>
          </a:p>
          <a:p>
            <a:pPr algn="ctr">
              <a:lnSpc>
                <a:spcPts val="4619"/>
              </a:lnSpc>
            </a:pPr>
            <a:r>
              <a:rPr lang="en-US" sz="3200" b="1" spc="-125" dirty="0">
                <a:solidFill>
                  <a:schemeClr val="bg1"/>
                </a:solidFill>
                <a:latin typeface="Arial" panose="020B0604020202020204" pitchFamily="34" charset="0"/>
                <a:cs typeface="Arial" panose="020B0604020202020204" pitchFamily="34" charset="0"/>
                <a:sym typeface="Canva Sans 2 Bold"/>
              </a:rPr>
              <a:t>ZERO SUICIDE</a:t>
            </a:r>
            <a:endParaRPr lang="en-US" sz="1600" b="1" dirty="0">
              <a:solidFill>
                <a:schemeClr val="bg1"/>
              </a:solidFill>
              <a:latin typeface="Arial" panose="020B0604020202020204" pitchFamily="34" charset="0"/>
              <a:cs typeface="Arial" panose="020B0604020202020204" pitchFamily="34" charset="0"/>
            </a:endParaRPr>
          </a:p>
        </p:txBody>
      </p:sp>
      <p:sp>
        <p:nvSpPr>
          <p:cNvPr id="23" name="TextBox 18">
            <a:extLst>
              <a:ext uri="{FF2B5EF4-FFF2-40B4-BE49-F238E27FC236}">
                <a16:creationId xmlns:a16="http://schemas.microsoft.com/office/drawing/2014/main" id="{F1678EB9-557D-15EC-C512-1420063307ED}"/>
              </a:ext>
            </a:extLst>
          </p:cNvPr>
          <p:cNvSpPr txBox="1">
            <a:spLocks noChangeAspect="1"/>
          </p:cNvSpPr>
          <p:nvPr/>
        </p:nvSpPr>
        <p:spPr>
          <a:xfrm>
            <a:off x="8415615" y="4337264"/>
            <a:ext cx="3354693" cy="1154227"/>
          </a:xfrm>
          <a:prstGeom prst="rect">
            <a:avLst/>
          </a:prstGeom>
        </p:spPr>
        <p:txBody>
          <a:bodyPr wrap="square" lIns="0" tIns="0" rIns="0" bIns="0" rtlCol="0" anchor="t">
            <a:spAutoFit/>
          </a:bodyPr>
          <a:lstStyle/>
          <a:p>
            <a:pPr algn="ctr">
              <a:lnSpc>
                <a:spcPts val="4619"/>
              </a:lnSpc>
            </a:pPr>
            <a:r>
              <a:rPr lang="en-US" sz="3200" b="1" spc="-125">
                <a:solidFill>
                  <a:srgbClr val="54544F"/>
                </a:solidFill>
                <a:latin typeface="Arial" panose="020B0604020202020204" pitchFamily="34" charset="0"/>
                <a:cs typeface="Arial" panose="020B0604020202020204" pitchFamily="34" charset="0"/>
                <a:sym typeface="Canva Sans 2 Bold"/>
              </a:rPr>
              <a:t>REDUCING </a:t>
            </a:r>
            <a:endParaRPr lang="en-US" sz="1600" b="1">
              <a:solidFill>
                <a:srgbClr val="40403C"/>
              </a:solidFill>
              <a:latin typeface="Arial" panose="020B0604020202020204" pitchFamily="34" charset="0"/>
              <a:cs typeface="Arial" panose="020B0604020202020204" pitchFamily="34" charset="0"/>
            </a:endParaRPr>
          </a:p>
          <a:p>
            <a:pPr algn="ctr">
              <a:lnSpc>
                <a:spcPts val="4619"/>
              </a:lnSpc>
            </a:pPr>
            <a:r>
              <a:rPr lang="en-US" sz="3200" b="1" spc="-125">
                <a:solidFill>
                  <a:srgbClr val="54544F"/>
                </a:solidFill>
                <a:latin typeface="Arial" panose="020B0604020202020204" pitchFamily="34" charset="0"/>
                <a:cs typeface="Arial" panose="020B0604020202020204" pitchFamily="34" charset="0"/>
                <a:sym typeface="Canva Sans 2 Bold"/>
              </a:rPr>
              <a:t>BARRIERS</a:t>
            </a:r>
            <a:endParaRPr lang="en-US" sz="1600" b="1">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C55F0E1C-0CA7-9CB0-F727-B128AF466E78}"/>
              </a:ext>
            </a:extLst>
          </p:cNvPr>
          <p:cNvCxnSpPr>
            <a:cxnSpLocks/>
          </p:cNvCxnSpPr>
          <p:nvPr/>
        </p:nvCxnSpPr>
        <p:spPr>
          <a:xfrm>
            <a:off x="3293366" y="1369892"/>
            <a:ext cx="289961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38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5C5D326-E7FE-74DC-5E18-F8F04D9F7A94}"/>
              </a:ext>
            </a:extLst>
          </p:cNvPr>
          <p:cNvSpPr/>
          <p:nvPr/>
        </p:nvSpPr>
        <p:spPr>
          <a:xfrm>
            <a:off x="0" y="2008909"/>
            <a:ext cx="12192000" cy="4481628"/>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3">
                  <a:lumMod val="20000"/>
                  <a:lumOff val="80000"/>
                </a:schemeClr>
              </a:solidFill>
            </a:endParaRPr>
          </a:p>
        </p:txBody>
      </p:sp>
      <p:sp>
        <p:nvSpPr>
          <p:cNvPr id="6" name="Title 5">
            <a:extLst>
              <a:ext uri="{FF2B5EF4-FFF2-40B4-BE49-F238E27FC236}">
                <a16:creationId xmlns:a16="http://schemas.microsoft.com/office/drawing/2014/main" id="{0C020794-B2CE-4BDA-8B0D-1C0AC71C85ED}"/>
              </a:ext>
            </a:extLst>
          </p:cNvPr>
          <p:cNvSpPr>
            <a:spLocks noGrp="1"/>
          </p:cNvSpPr>
          <p:nvPr>
            <p:ph type="title"/>
          </p:nvPr>
        </p:nvSpPr>
        <p:spPr>
          <a:xfrm>
            <a:off x="612648" y="606370"/>
            <a:ext cx="10972800" cy="770996"/>
          </a:xfrm>
        </p:spPr>
        <p:txBody>
          <a:bodyPr/>
          <a:lstStyle/>
          <a:p>
            <a:r>
              <a:rPr lang="en-US" dirty="0"/>
              <a:t>Zero Suicide is a Team Effort</a:t>
            </a:r>
          </a:p>
        </p:txBody>
      </p:sp>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9</a:t>
            </a:fld>
            <a:endParaRPr lang="en-US" dirty="0"/>
          </a:p>
        </p:txBody>
      </p:sp>
      <p:sp>
        <p:nvSpPr>
          <p:cNvPr id="4" name="Footer Placeholder 4">
            <a:extLst>
              <a:ext uri="{FF2B5EF4-FFF2-40B4-BE49-F238E27FC236}">
                <a16:creationId xmlns:a16="http://schemas.microsoft.com/office/drawing/2014/main" id="{30B5B5E2-84DD-7BCA-5D6E-FA4E287813F9}"/>
              </a:ext>
            </a:extLst>
          </p:cNvPr>
          <p:cNvSpPr>
            <a:spLocks noGrp="1"/>
          </p:cNvSpPr>
          <p:nvPr>
            <p:ph type="ftr" sz="quarter" idx="3"/>
          </p:nvPr>
        </p:nvSpPr>
        <p:spPr>
          <a:xfrm>
            <a:off x="670560" y="6536419"/>
            <a:ext cx="6150102" cy="338328"/>
          </a:xfrm>
        </p:spPr>
        <p:txBody>
          <a:bodyPr/>
          <a:lstStyle/>
          <a:p>
            <a:r>
              <a:rPr lang="en-US" dirty="0"/>
              <a:t>© 2024 Education Development Center | </a:t>
            </a:r>
            <a:r>
              <a:rPr lang="en-US" dirty="0" err="1"/>
              <a:t>ZeroSuicide.edc.org</a:t>
            </a:r>
            <a:endParaRPr lang="en-US" dirty="0"/>
          </a:p>
        </p:txBody>
      </p:sp>
      <p:grpSp>
        <p:nvGrpSpPr>
          <p:cNvPr id="2" name="Group 2">
            <a:extLst>
              <a:ext uri="{FF2B5EF4-FFF2-40B4-BE49-F238E27FC236}">
                <a16:creationId xmlns:a16="http://schemas.microsoft.com/office/drawing/2014/main" id="{FD794089-BD1B-2956-06BD-10F04B9F405E}"/>
              </a:ext>
            </a:extLst>
          </p:cNvPr>
          <p:cNvGrpSpPr>
            <a:grpSpLocks noChangeAspect="1"/>
          </p:cNvGrpSpPr>
          <p:nvPr/>
        </p:nvGrpSpPr>
        <p:grpSpPr>
          <a:xfrm>
            <a:off x="5487579" y="1778932"/>
            <a:ext cx="2666165" cy="3887432"/>
            <a:chOff x="0" y="0"/>
            <a:chExt cx="7433717" cy="10972800"/>
          </a:xfrm>
          <a:effectLst>
            <a:outerShdw blurRad="50800" dist="38100" dir="5400000" algn="t" rotWithShape="0">
              <a:prstClr val="black">
                <a:alpha val="40000"/>
              </a:prstClr>
            </a:outerShdw>
          </a:effectLst>
        </p:grpSpPr>
        <p:pic>
          <p:nvPicPr>
            <p:cNvPr id="5" name="Picture 3">
              <a:extLst>
                <a:ext uri="{FF2B5EF4-FFF2-40B4-BE49-F238E27FC236}">
                  <a16:creationId xmlns:a16="http://schemas.microsoft.com/office/drawing/2014/main" id="{F7A805FD-7AFE-51DB-DB8B-1D4D4434EE20}"/>
                </a:ext>
              </a:extLst>
            </p:cNvPr>
            <p:cNvPicPr>
              <a:picLocks noChangeAspect="1"/>
            </p:cNvPicPr>
            <p:nvPr/>
          </p:nvPicPr>
          <p:blipFill>
            <a:blip r:embed="rId3"/>
            <a:srcRect l="21852" r="32926"/>
            <a:stretch>
              <a:fillRect/>
            </a:stretch>
          </p:blipFill>
          <p:spPr>
            <a:xfrm>
              <a:off x="0" y="0"/>
              <a:ext cx="7433717" cy="10972800"/>
            </a:xfrm>
            <a:prstGeom prst="rect">
              <a:avLst/>
            </a:prstGeom>
          </p:spPr>
        </p:pic>
      </p:grpSp>
      <p:sp>
        <p:nvSpPr>
          <p:cNvPr id="7" name="TextBox 12">
            <a:extLst>
              <a:ext uri="{FF2B5EF4-FFF2-40B4-BE49-F238E27FC236}">
                <a16:creationId xmlns:a16="http://schemas.microsoft.com/office/drawing/2014/main" id="{E7B68DC2-AADA-73C3-C83C-0F51C262741A}"/>
              </a:ext>
            </a:extLst>
          </p:cNvPr>
          <p:cNvSpPr txBox="1">
            <a:spLocks noChangeAspect="1"/>
          </p:cNvSpPr>
          <p:nvPr/>
        </p:nvSpPr>
        <p:spPr>
          <a:xfrm>
            <a:off x="670560" y="2524478"/>
            <a:ext cx="4196680" cy="3141886"/>
          </a:xfrm>
          <a:prstGeom prst="rect">
            <a:avLst/>
          </a:prstGeom>
        </p:spPr>
        <p:txBody>
          <a:bodyPr wrap="square" lIns="0" tIns="0" rIns="0" bIns="0" rtlCol="0" anchor="t">
            <a:spAutoFit/>
          </a:bodyPr>
          <a:lstStyle/>
          <a:p>
            <a:pPr marL="802640" lvl="1" indent="-457200" algn="l">
              <a:lnSpc>
                <a:spcPts val="3519"/>
              </a:lnSpc>
              <a:buClr>
                <a:schemeClr val="accent1"/>
              </a:buClr>
              <a:buFont typeface="Wingdings" pitchFamily="2" charset="2"/>
              <a:buChar char="§"/>
            </a:pPr>
            <a:r>
              <a:rPr lang="en-US" sz="2800" spc="-95" dirty="0">
                <a:latin typeface="Arial" panose="020B0604020202020204" pitchFamily="34" charset="0"/>
                <a:ea typeface="Canva Sans 2"/>
                <a:cs typeface="Arial" panose="020B0604020202020204" pitchFamily="34" charset="0"/>
                <a:sym typeface="Canva Sans 2"/>
              </a:rPr>
              <a:t>Everyone has a role to play in suicide prevention​</a:t>
            </a:r>
            <a:endParaRPr lang="en-US" sz="2800" spc="-95" dirty="0">
              <a:latin typeface="Arial" panose="020B0604020202020204" pitchFamily="34" charset="0"/>
              <a:ea typeface="Canva Sans 2"/>
              <a:cs typeface="Arial" panose="020B0604020202020204" pitchFamily="34" charset="0"/>
            </a:endParaRPr>
          </a:p>
          <a:p>
            <a:pPr marL="457200" indent="-457200" algn="l">
              <a:lnSpc>
                <a:spcPts val="3519"/>
              </a:lnSpc>
              <a:buClr>
                <a:schemeClr val="accent1"/>
              </a:buClr>
              <a:buFont typeface="Wingdings" pitchFamily="2" charset="2"/>
              <a:buChar char="§"/>
            </a:pPr>
            <a:endParaRPr lang="en-US" sz="2800" spc="-95" dirty="0">
              <a:latin typeface="Arial" panose="020B0604020202020204" pitchFamily="34" charset="0"/>
              <a:ea typeface="Canva Sans 2"/>
              <a:cs typeface="Arial" panose="020B0604020202020204" pitchFamily="34" charset="0"/>
            </a:endParaRPr>
          </a:p>
          <a:p>
            <a:pPr marL="802640" lvl="1" indent="-457200" algn="l">
              <a:lnSpc>
                <a:spcPts val="3519"/>
              </a:lnSpc>
              <a:buClr>
                <a:schemeClr val="accent1"/>
              </a:buClr>
              <a:buFont typeface="Wingdings" pitchFamily="2" charset="2"/>
              <a:buChar char="§"/>
            </a:pPr>
            <a:r>
              <a:rPr lang="en-US" sz="2800" spc="-95" dirty="0">
                <a:latin typeface="Arial" panose="020B0604020202020204" pitchFamily="34" charset="0"/>
                <a:ea typeface="Canva Sans 2"/>
                <a:cs typeface="Arial" panose="020B0604020202020204" pitchFamily="34" charset="0"/>
                <a:sym typeface="Canva Sans 2"/>
              </a:rPr>
              <a:t>Everyone will get some training specific to your role</a:t>
            </a:r>
            <a:endParaRPr lang="en-US" sz="2800" spc="-95" dirty="0">
              <a:latin typeface="Arial" panose="020B0604020202020204" pitchFamily="34" charset="0"/>
              <a:ea typeface="Canva Sans 2"/>
              <a:cs typeface="Arial" panose="020B0604020202020204" pitchFamily="34" charset="0"/>
            </a:endParaRPr>
          </a:p>
        </p:txBody>
      </p:sp>
      <p:grpSp>
        <p:nvGrpSpPr>
          <p:cNvPr id="9" name="Group 4">
            <a:extLst>
              <a:ext uri="{FF2B5EF4-FFF2-40B4-BE49-F238E27FC236}">
                <a16:creationId xmlns:a16="http://schemas.microsoft.com/office/drawing/2014/main" id="{68D1C7BC-5FD4-F780-1A48-9033F4E61892}"/>
              </a:ext>
            </a:extLst>
          </p:cNvPr>
          <p:cNvGrpSpPr/>
          <p:nvPr/>
        </p:nvGrpSpPr>
        <p:grpSpPr>
          <a:xfrm>
            <a:off x="8376423" y="606370"/>
            <a:ext cx="3202929" cy="2671824"/>
            <a:chOff x="0" y="0"/>
            <a:chExt cx="6405857" cy="5343649"/>
          </a:xfrm>
          <a:effectLst>
            <a:outerShdw blurRad="50800" dist="38100" dir="5400000" algn="t" rotWithShape="0">
              <a:prstClr val="black">
                <a:alpha val="40000"/>
              </a:prstClr>
            </a:outerShdw>
          </a:effectLst>
        </p:grpSpPr>
        <p:pic>
          <p:nvPicPr>
            <p:cNvPr id="10" name="Picture 5">
              <a:extLst>
                <a:ext uri="{FF2B5EF4-FFF2-40B4-BE49-F238E27FC236}">
                  <a16:creationId xmlns:a16="http://schemas.microsoft.com/office/drawing/2014/main" id="{C2A8E0A7-1D01-4D9E-88F5-1F4C0171748B}"/>
                </a:ext>
              </a:extLst>
            </p:cNvPr>
            <p:cNvPicPr>
              <a:picLocks noChangeAspect="1"/>
            </p:cNvPicPr>
            <p:nvPr/>
          </p:nvPicPr>
          <p:blipFill>
            <a:blip r:embed="rId4"/>
            <a:srcRect l="9990" r="9990"/>
            <a:stretch>
              <a:fillRect/>
            </a:stretch>
          </p:blipFill>
          <p:spPr>
            <a:xfrm>
              <a:off x="0" y="0"/>
              <a:ext cx="6405857" cy="5343649"/>
            </a:xfrm>
            <a:prstGeom prst="rect">
              <a:avLst/>
            </a:prstGeom>
          </p:spPr>
        </p:pic>
      </p:grpSp>
      <p:grpSp>
        <p:nvGrpSpPr>
          <p:cNvPr id="11" name="Group 6">
            <a:extLst>
              <a:ext uri="{FF2B5EF4-FFF2-40B4-BE49-F238E27FC236}">
                <a16:creationId xmlns:a16="http://schemas.microsoft.com/office/drawing/2014/main" id="{1938C8EF-1533-D31D-4568-861CF97BD8A1}"/>
              </a:ext>
            </a:extLst>
          </p:cNvPr>
          <p:cNvGrpSpPr/>
          <p:nvPr/>
        </p:nvGrpSpPr>
        <p:grpSpPr>
          <a:xfrm>
            <a:off x="8376422" y="3478566"/>
            <a:ext cx="3202929" cy="2671824"/>
            <a:chOff x="0" y="0"/>
            <a:chExt cx="6405857" cy="5343649"/>
          </a:xfrm>
          <a:effectLst>
            <a:outerShdw blurRad="50800" dist="38100" dir="5400000" algn="t" rotWithShape="0">
              <a:prstClr val="black">
                <a:alpha val="40000"/>
              </a:prstClr>
            </a:outerShdw>
          </a:effectLst>
        </p:grpSpPr>
        <p:pic>
          <p:nvPicPr>
            <p:cNvPr id="12" name="Picture 7">
              <a:extLst>
                <a:ext uri="{FF2B5EF4-FFF2-40B4-BE49-F238E27FC236}">
                  <a16:creationId xmlns:a16="http://schemas.microsoft.com/office/drawing/2014/main" id="{CDA08E5F-F4A5-9D25-BCA5-5515EF151E68}"/>
                </a:ext>
              </a:extLst>
            </p:cNvPr>
            <p:cNvPicPr>
              <a:picLocks noChangeAspect="1"/>
            </p:cNvPicPr>
            <p:nvPr/>
          </p:nvPicPr>
          <p:blipFill>
            <a:blip r:embed="rId5"/>
            <a:srcRect l="8567" r="8567"/>
            <a:stretch>
              <a:fillRect/>
            </a:stretch>
          </p:blipFill>
          <p:spPr>
            <a:xfrm>
              <a:off x="0" y="0"/>
              <a:ext cx="6405857" cy="5343649"/>
            </a:xfrm>
            <a:prstGeom prst="rect">
              <a:avLst/>
            </a:prstGeom>
          </p:spPr>
        </p:pic>
      </p:grpSp>
      <p:grpSp>
        <p:nvGrpSpPr>
          <p:cNvPr id="15" name="Group 13">
            <a:extLst>
              <a:ext uri="{FF2B5EF4-FFF2-40B4-BE49-F238E27FC236}">
                <a16:creationId xmlns:a16="http://schemas.microsoft.com/office/drawing/2014/main" id="{1FA4C54F-48FA-40CC-38A6-7208DF1FD223}"/>
              </a:ext>
            </a:extLst>
          </p:cNvPr>
          <p:cNvGrpSpPr>
            <a:grpSpLocks noChangeAspect="1"/>
          </p:cNvGrpSpPr>
          <p:nvPr/>
        </p:nvGrpSpPr>
        <p:grpSpPr>
          <a:xfrm>
            <a:off x="-77" y="-91684"/>
            <a:ext cx="499082" cy="6611356"/>
            <a:chOff x="0" y="-38100"/>
            <a:chExt cx="326994" cy="2747433"/>
          </a:xfrm>
        </p:grpSpPr>
        <p:sp>
          <p:nvSpPr>
            <p:cNvPr id="16" name="Freeform 14">
              <a:extLst>
                <a:ext uri="{FF2B5EF4-FFF2-40B4-BE49-F238E27FC236}">
                  <a16:creationId xmlns:a16="http://schemas.microsoft.com/office/drawing/2014/main" id="{BB37F58D-1014-53A6-6550-14204FD4BF64}"/>
                </a:ext>
              </a:extLst>
            </p:cNvPr>
            <p:cNvSpPr/>
            <p:nvPr/>
          </p:nvSpPr>
          <p:spPr>
            <a:xfrm>
              <a:off x="0" y="0"/>
              <a:ext cx="326994" cy="2709333"/>
            </a:xfrm>
            <a:custGeom>
              <a:avLst/>
              <a:gdLst/>
              <a:ahLst/>
              <a:cxnLst/>
              <a:rect l="l" t="t" r="r" b="b"/>
              <a:pathLst>
                <a:path w="326994" h="2709333">
                  <a:moveTo>
                    <a:pt x="0" y="0"/>
                  </a:moveTo>
                  <a:lnTo>
                    <a:pt x="326994" y="0"/>
                  </a:lnTo>
                  <a:lnTo>
                    <a:pt x="326994" y="2709333"/>
                  </a:lnTo>
                  <a:lnTo>
                    <a:pt x="0" y="2709333"/>
                  </a:lnTo>
                  <a:close/>
                </a:path>
              </a:pathLst>
            </a:custGeom>
            <a:solidFill>
              <a:srgbClr val="FDB301"/>
            </a:solidFill>
          </p:spPr>
          <p:txBody>
            <a:bodyPr/>
            <a:lstStyle/>
            <a:p>
              <a:endParaRPr lang="en-US"/>
            </a:p>
          </p:txBody>
        </p:sp>
        <p:sp>
          <p:nvSpPr>
            <p:cNvPr id="17" name="TextBox 15">
              <a:extLst>
                <a:ext uri="{FF2B5EF4-FFF2-40B4-BE49-F238E27FC236}">
                  <a16:creationId xmlns:a16="http://schemas.microsoft.com/office/drawing/2014/main" id="{683A70B7-BB91-2DD4-FB83-013DFEA362DF}"/>
                </a:ext>
              </a:extLst>
            </p:cNvPr>
            <p:cNvSpPr txBox="1"/>
            <p:nvPr/>
          </p:nvSpPr>
          <p:spPr>
            <a:xfrm>
              <a:off x="0" y="-38100"/>
              <a:ext cx="326994" cy="2747433"/>
            </a:xfrm>
            <a:prstGeom prst="rect">
              <a:avLst/>
            </a:prstGeom>
          </p:spPr>
          <p:txBody>
            <a:bodyPr lIns="50800" tIns="50800" rIns="50800" bIns="50800" rtlCol="0" anchor="ctr"/>
            <a:lstStyle/>
            <a:p>
              <a:pPr algn="ctr">
                <a:lnSpc>
                  <a:spcPts val="2659"/>
                </a:lnSpc>
                <a:spcBef>
                  <a:spcPct val="0"/>
                </a:spcBef>
              </a:pPr>
              <a:endParaRPr/>
            </a:p>
          </p:txBody>
        </p:sp>
      </p:grpSp>
      <p:cxnSp>
        <p:nvCxnSpPr>
          <p:cNvPr id="19" name="Straight Connector 18">
            <a:extLst>
              <a:ext uri="{FF2B5EF4-FFF2-40B4-BE49-F238E27FC236}">
                <a16:creationId xmlns:a16="http://schemas.microsoft.com/office/drawing/2014/main" id="{6A7E9F3F-F831-F07B-3331-19AF8D40903B}"/>
              </a:ext>
            </a:extLst>
          </p:cNvPr>
          <p:cNvCxnSpPr>
            <a:cxnSpLocks/>
          </p:cNvCxnSpPr>
          <p:nvPr/>
        </p:nvCxnSpPr>
        <p:spPr>
          <a:xfrm>
            <a:off x="716417" y="1369892"/>
            <a:ext cx="289961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16293"/>
      </p:ext>
    </p:extLst>
  </p:cSld>
  <p:clrMapOvr>
    <a:masterClrMapping/>
  </p:clrMapOvr>
</p:sld>
</file>

<file path=ppt/theme/theme1.xml><?xml version="1.0" encoding="utf-8"?>
<a:theme xmlns:a="http://schemas.openxmlformats.org/drawingml/2006/main" name="Office Theme">
  <a:themeElements>
    <a:clrScheme name="Custom 3">
      <a:dk1>
        <a:srgbClr val="40403C"/>
      </a:dk1>
      <a:lt1>
        <a:srgbClr val="FBFBFB"/>
      </a:lt1>
      <a:dk2>
        <a:srgbClr val="777777"/>
      </a:dk2>
      <a:lt2>
        <a:srgbClr val="F2F2F2"/>
      </a:lt2>
      <a:accent1>
        <a:srgbClr val="FFB500"/>
      </a:accent1>
      <a:accent2>
        <a:srgbClr val="9B6A10"/>
      </a:accent2>
      <a:accent3>
        <a:srgbClr val="AAAAAA"/>
      </a:accent3>
      <a:accent4>
        <a:srgbClr val="DDDDDD"/>
      </a:accent4>
      <a:accent5>
        <a:srgbClr val="023366"/>
      </a:accent5>
      <a:accent6>
        <a:srgbClr val="000000"/>
      </a:accent6>
      <a:hlink>
        <a:srgbClr val="286BF7"/>
      </a:hlink>
      <a:folHlink>
        <a:srgbClr val="023366"/>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1D39817ECB064FBDEA6F7D592F26DC" ma:contentTypeVersion="15" ma:contentTypeDescription="Create a new document." ma:contentTypeScope="" ma:versionID="79488bf7a86166284ff8d4a7fd119a38">
  <xsd:schema xmlns:xsd="http://www.w3.org/2001/XMLSchema" xmlns:xs="http://www.w3.org/2001/XMLSchema" xmlns:p="http://schemas.microsoft.com/office/2006/metadata/properties" xmlns:ns2="a40f296c-edf2-4d4b-9bf0-7990a324e1f7" xmlns:ns3="0bff389c-1179-4ad1-b758-18da92524cb8" targetNamespace="http://schemas.microsoft.com/office/2006/metadata/properties" ma:root="true" ma:fieldsID="054fd92acb15659aa527854516952c67" ns2:_="" ns3:_="">
    <xsd:import namespace="a40f296c-edf2-4d4b-9bf0-7990a324e1f7"/>
    <xsd:import namespace="0bff389c-1179-4ad1-b758-18da92524c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f296c-edf2-4d4b-9bf0-7990a324e1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469612-62a0-4c26-bdab-2d2e22556af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ff389c-1179-4ad1-b758-18da92524c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d1e1edd-ac5a-4351-b63f-9f4ba77b6001}" ma:internalName="TaxCatchAll" ma:showField="CatchAllData" ma:web="0bff389c-1179-4ad1-b758-18da92524c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ff389c-1179-4ad1-b758-18da92524cb8" xsi:nil="true"/>
    <lcf76f155ced4ddcb4097134ff3c332f xmlns="a40f296c-edf2-4d4b-9bf0-7990a324e1f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BC03F0-6B1B-4F26-91FB-5D5A04AA5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f296c-edf2-4d4b-9bf0-7990a324e1f7"/>
    <ds:schemaRef ds:uri="0bff389c-1179-4ad1-b758-18da92524c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69EE63-E543-472C-80B2-CEBDAB4D86D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a0209a5f-1493-49c2-b015-ec7606341885"/>
    <ds:schemaRef ds:uri="http://schemas.openxmlformats.org/package/2006/metadata/core-properties"/>
    <ds:schemaRef ds:uri="http://schemas.microsoft.com/office/infopath/2007/PartnerControls"/>
    <ds:schemaRef ds:uri="ae90ba3d-8c1e-4aa4-9549-2ab4878cfebf"/>
    <ds:schemaRef ds:uri="130d40dc-1e82-40ea-b850-26db855f383e"/>
    <ds:schemaRef ds:uri="4d0d1eab-6044-4103-a7dd-84728c9398e4"/>
    <ds:schemaRef ds:uri="1be5c309-bf0e-486a-b596-09e34e810328"/>
    <ds:schemaRef ds:uri="0bff389c-1179-4ad1-b758-18da92524cb8"/>
    <ds:schemaRef ds:uri="a40f296c-edf2-4d4b-9bf0-7990a324e1f7"/>
  </ds:schemaRefs>
</ds:datastoreItem>
</file>

<file path=customXml/itemProps3.xml><?xml version="1.0" encoding="utf-8"?>
<ds:datastoreItem xmlns:ds="http://schemas.openxmlformats.org/officeDocument/2006/customXml" ds:itemID="{ED9DC17D-AF40-4358-83FE-323DD3A222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26785</TotalTime>
  <Words>2280</Words>
  <Application>Microsoft Office PowerPoint</Application>
  <PresentationFormat>Widescreen</PresentationFormat>
  <Paragraphs>182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Note to User: Delete [REMOVE PRIOR TO PRESENTATION] Slides</vt:lpstr>
      <vt:lpstr>Legal Disclaimer</vt:lpstr>
      <vt:lpstr>ZERO Suicide</vt:lpstr>
      <vt:lpstr>Agenda</vt:lpstr>
      <vt:lpstr>[REMOVE PRIOR TO PRESENTATION]</vt:lpstr>
      <vt:lpstr>49,449 People Died by Suicide in 2022</vt:lpstr>
      <vt:lpstr>PowerPoint Presentation</vt:lpstr>
      <vt:lpstr>What Does Zero Suicide Look Like?</vt:lpstr>
      <vt:lpstr>Zero Suicide is a Team Effort</vt:lpstr>
      <vt:lpstr>Aim for ZERO and Prepare  to Support Staff When a  Patient Dies by Suicide </vt:lpstr>
      <vt:lpstr>PowerPoint Presentation</vt:lpstr>
      <vt:lpstr>Zero Suicide is a Journey  That Never Ends</vt:lpstr>
      <vt:lpstr>What Does Zero Suicide Look Like?</vt:lpstr>
      <vt:lpstr>[REMOVE PRIOR TO PRESENTATION]</vt:lpstr>
      <vt:lpstr>Zero Suicide Toolkit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EDC MS PowerPoint Template</dc:title>
  <dc:creator>Microsoft Office User</dc:creator>
  <cp:keywords/>
  <cp:lastModifiedBy>Sherman, Teresa</cp:lastModifiedBy>
  <cp:revision>804</cp:revision>
  <dcterms:created xsi:type="dcterms:W3CDTF">2017-01-11T16:01:19Z</dcterms:created>
  <dcterms:modified xsi:type="dcterms:W3CDTF">2024-10-01T17:10:32Z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0x010100F21D39817ECB064FBDEA6F7D592F26DC</vt:lpwstr>
  </property>
  <property fmtid="{D5CDD505-2E9C-101B-9397-08002B2CF9AE}" pid="3" name="EDC Categories">
    <vt:lpwstr/>
  </property>
  <property fmtid="{D5CDD505-2E9C-101B-9397-08002B2CF9AE}" pid="4" name="TaxKeyword">
    <vt:lpwstr/>
  </property>
  <property fmtid="{D5CDD505-2E9C-101B-9397-08002B2CF9AE}" pid="5" name="EDC Task">
    <vt:lpwstr>30;#Design and Editing|18e5b292-7c1f-4ad0-a1a8-1d15d56a2b47;#396;#Powerpoint Templates|a40920f3-fb1b-4c03-82c4-a56d10379fee;#50;#Brand|f9168f07-99f1-491a-bf82-6dd2ed9770fb;#24;#Communications|f0daa1eb-60d6-4b0d-a190-6379b1a4458d</vt:lpwstr>
  </property>
  <property fmtid="{D5CDD505-2E9C-101B-9397-08002B2CF9AE}" pid="6" name="EDC VU Courses">
    <vt:lpwstr/>
  </property>
  <property fmtid="{D5CDD505-2E9C-101B-9397-08002B2CF9AE}" pid="7" name="EDC Display Order">
    <vt:lpwstr/>
  </property>
  <property fmtid="{D5CDD505-2E9C-101B-9397-08002B2CF9AE}" pid="8" name="EDC Department">
    <vt:lpwstr>29;#IT|865a0f5f-ff48-44c2-8dfb-bf11de58b3ff;#419;#Communications|032077a2-f644-4d8b-bb3a-aa71ac3f8f6b</vt:lpwstr>
  </property>
  <property fmtid="{D5CDD505-2E9C-101B-9397-08002B2CF9AE}" pid="9" name="EDC Reach/Audience">
    <vt:lpwstr>4;#All EDC|6ea81371-5124-46ba-b161-834a2d9990a1</vt:lpwstr>
  </property>
  <property fmtid="{D5CDD505-2E9C-101B-9397-08002B2CF9AE}" pid="10" name="EDC Tags">
    <vt:lpwstr/>
  </property>
  <property fmtid="{D5CDD505-2E9C-101B-9397-08002B2CF9AE}" pid="11" name="EDC Cross Tags">
    <vt:lpwstr/>
  </property>
  <property fmtid="{D5CDD505-2E9C-101B-9397-08002B2CF9AE}" pid="12" name="EDC Resource Type">
    <vt:lpwstr>209;#Template|229a1282-2ddd-4fc7-a22b-d1b4e81ec193</vt:lpwstr>
  </property>
  <property fmtid="{D5CDD505-2E9C-101B-9397-08002B2CF9AE}" pid="13" name="MediaServiceImageTags">
    <vt:lpwstr/>
  </property>
</Properties>
</file>