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6"/>
  </p:notesMasterIdLst>
  <p:sldIdLst>
    <p:sldId id="257" r:id="rId5"/>
    <p:sldId id="328" r:id="rId6"/>
    <p:sldId id="287" r:id="rId7"/>
    <p:sldId id="267" r:id="rId8"/>
    <p:sldId id="329" r:id="rId9"/>
    <p:sldId id="268" r:id="rId10"/>
    <p:sldId id="305" r:id="rId11"/>
    <p:sldId id="269" r:id="rId12"/>
    <p:sldId id="270" r:id="rId13"/>
    <p:sldId id="306" r:id="rId14"/>
    <p:sldId id="290" r:id="rId15"/>
    <p:sldId id="307" r:id="rId16"/>
    <p:sldId id="303" r:id="rId17"/>
    <p:sldId id="308" r:id="rId18"/>
    <p:sldId id="309" r:id="rId19"/>
    <p:sldId id="320" r:id="rId20"/>
    <p:sldId id="311" r:id="rId21"/>
    <p:sldId id="318" r:id="rId22"/>
    <p:sldId id="310" r:id="rId23"/>
    <p:sldId id="312" r:id="rId24"/>
    <p:sldId id="319" r:id="rId25"/>
    <p:sldId id="313" r:id="rId26"/>
    <p:sldId id="314" r:id="rId27"/>
    <p:sldId id="315" r:id="rId28"/>
    <p:sldId id="321" r:id="rId29"/>
    <p:sldId id="322" r:id="rId30"/>
    <p:sldId id="323" r:id="rId31"/>
    <p:sldId id="325" r:id="rId32"/>
    <p:sldId id="326" r:id="rId33"/>
    <p:sldId id="317" r:id="rId34"/>
    <p:sldId id="327"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E495E"/>
    <a:srgbClr val="74C1C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14" autoAdjust="0"/>
    <p:restoredTop sz="90643" autoAdjust="0"/>
  </p:normalViewPr>
  <p:slideViewPr>
    <p:cSldViewPr snapToGrid="0" snapToObjects="1">
      <p:cViewPr varScale="1">
        <p:scale>
          <a:sx n="104" d="100"/>
          <a:sy n="104" d="100"/>
        </p:scale>
        <p:origin x="97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9E8F7F-DE38-374A-9EA6-3076BF0961A7}" type="datetimeFigureOut">
              <a:rPr lang="en-US" smtClean="0"/>
              <a:t>7/21/2025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9191AC-5FA7-3A41-A6F0-11F2A0813444}" type="slidenum">
              <a:rPr lang="en-US" smtClean="0"/>
              <a:t>‹#›</a:t>
            </a:fld>
            <a:endParaRPr lang="en-US"/>
          </a:p>
        </p:txBody>
      </p:sp>
    </p:spTree>
    <p:extLst>
      <p:ext uri="{BB962C8B-B14F-4D97-AF65-F5344CB8AC3E}">
        <p14:creationId xmlns:p14="http://schemas.microsoft.com/office/powerpoint/2010/main" val="28265908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69191AC-5FA7-3A41-A6F0-11F2A0813444}" type="slidenum">
              <a:rPr lang="en-US" smtClean="0"/>
              <a:t>1</a:t>
            </a:fld>
            <a:endParaRPr lang="en-US"/>
          </a:p>
        </p:txBody>
      </p:sp>
    </p:spTree>
    <p:extLst>
      <p:ext uri="{BB962C8B-B14F-4D97-AF65-F5344CB8AC3E}">
        <p14:creationId xmlns:p14="http://schemas.microsoft.com/office/powerpoint/2010/main" val="6077814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enrollment and disenrollment forms and process do not change. This will be exactly the same as before.</a:t>
            </a:r>
            <a:br>
              <a:rPr lang="en-US" dirty="0"/>
            </a:br>
            <a:br>
              <a:rPr lang="en-US" dirty="0"/>
            </a:br>
            <a:r>
              <a:rPr lang="en-US" dirty="0"/>
              <a:t>Mention that there is a desk guide that goes in-depth on how to use these tools. This is included with the other resource information outlined in the last slide.</a:t>
            </a:r>
          </a:p>
        </p:txBody>
      </p:sp>
      <p:sp>
        <p:nvSpPr>
          <p:cNvPr id="4" name="Slide Number Placeholder 3"/>
          <p:cNvSpPr>
            <a:spLocks noGrp="1"/>
          </p:cNvSpPr>
          <p:nvPr>
            <p:ph type="sldNum" sz="quarter" idx="5"/>
          </p:nvPr>
        </p:nvSpPr>
        <p:spPr/>
        <p:txBody>
          <a:bodyPr/>
          <a:lstStyle/>
          <a:p>
            <a:fld id="{069191AC-5FA7-3A41-A6F0-11F2A0813444}" type="slidenum">
              <a:rPr lang="en-US" smtClean="0"/>
              <a:t>25</a:t>
            </a:fld>
            <a:endParaRPr lang="en-US"/>
          </a:p>
        </p:txBody>
      </p:sp>
    </p:spTree>
    <p:extLst>
      <p:ext uri="{BB962C8B-B14F-4D97-AF65-F5344CB8AC3E}">
        <p14:creationId xmlns:p14="http://schemas.microsoft.com/office/powerpoint/2010/main" val="32150992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enrollment and disenrollment forms and process do not change. This will be exactly the same as before.</a:t>
            </a:r>
          </a:p>
        </p:txBody>
      </p:sp>
      <p:sp>
        <p:nvSpPr>
          <p:cNvPr id="4" name="Slide Number Placeholder 3"/>
          <p:cNvSpPr>
            <a:spLocks noGrp="1"/>
          </p:cNvSpPr>
          <p:nvPr>
            <p:ph type="sldNum" sz="quarter" idx="5"/>
          </p:nvPr>
        </p:nvSpPr>
        <p:spPr/>
        <p:txBody>
          <a:bodyPr/>
          <a:lstStyle/>
          <a:p>
            <a:fld id="{069191AC-5FA7-3A41-A6F0-11F2A0813444}" type="slidenum">
              <a:rPr lang="en-US" smtClean="0"/>
              <a:t>26</a:t>
            </a:fld>
            <a:endParaRPr lang="en-US"/>
          </a:p>
        </p:txBody>
      </p:sp>
    </p:spTree>
    <p:extLst>
      <p:ext uri="{BB962C8B-B14F-4D97-AF65-F5344CB8AC3E}">
        <p14:creationId xmlns:p14="http://schemas.microsoft.com/office/powerpoint/2010/main" val="25613087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form was previously known as the ‘Client Care Team’ form, but has been repurposed as a SCP hub for staff. The same fields exist on the new version of this form; the only differences are the name of the form has changed and we have added a few new fields to the top of the form.</a:t>
            </a:r>
          </a:p>
        </p:txBody>
      </p:sp>
      <p:sp>
        <p:nvSpPr>
          <p:cNvPr id="4" name="Slide Number Placeholder 3"/>
          <p:cNvSpPr>
            <a:spLocks noGrp="1"/>
          </p:cNvSpPr>
          <p:nvPr>
            <p:ph type="sldNum" sz="quarter" idx="5"/>
          </p:nvPr>
        </p:nvSpPr>
        <p:spPr/>
        <p:txBody>
          <a:bodyPr/>
          <a:lstStyle/>
          <a:p>
            <a:fld id="{069191AC-5FA7-3A41-A6F0-11F2A0813444}" type="slidenum">
              <a:rPr lang="en-US" smtClean="0"/>
              <a:t>27</a:t>
            </a:fld>
            <a:endParaRPr lang="en-US"/>
          </a:p>
        </p:txBody>
      </p:sp>
    </p:spTree>
    <p:extLst>
      <p:ext uri="{BB962C8B-B14F-4D97-AF65-F5344CB8AC3E}">
        <p14:creationId xmlns:p14="http://schemas.microsoft.com/office/powerpoint/2010/main" val="39601622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used primarily for supervisors who need to make sure any pathway clients on their team receive appropriate contacts.</a:t>
            </a:r>
          </a:p>
        </p:txBody>
      </p:sp>
      <p:sp>
        <p:nvSpPr>
          <p:cNvPr id="4" name="Slide Number Placeholder 3"/>
          <p:cNvSpPr>
            <a:spLocks noGrp="1"/>
          </p:cNvSpPr>
          <p:nvPr>
            <p:ph type="sldNum" sz="quarter" idx="5"/>
          </p:nvPr>
        </p:nvSpPr>
        <p:spPr/>
        <p:txBody>
          <a:bodyPr/>
          <a:lstStyle/>
          <a:p>
            <a:fld id="{069191AC-5FA7-3A41-A6F0-11F2A0813444}" type="slidenum">
              <a:rPr lang="en-US" smtClean="0"/>
              <a:t>28</a:t>
            </a:fld>
            <a:endParaRPr lang="en-US"/>
          </a:p>
        </p:txBody>
      </p:sp>
    </p:spTree>
    <p:extLst>
      <p:ext uri="{BB962C8B-B14F-4D97-AF65-F5344CB8AC3E}">
        <p14:creationId xmlns:p14="http://schemas.microsoft.com/office/powerpoint/2010/main" val="27907180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myAvatar desk guide shares details on each column in this widget.</a:t>
            </a:r>
          </a:p>
        </p:txBody>
      </p:sp>
      <p:sp>
        <p:nvSpPr>
          <p:cNvPr id="4" name="Slide Number Placeholder 3"/>
          <p:cNvSpPr>
            <a:spLocks noGrp="1"/>
          </p:cNvSpPr>
          <p:nvPr>
            <p:ph type="sldNum" sz="quarter" idx="5"/>
          </p:nvPr>
        </p:nvSpPr>
        <p:spPr/>
        <p:txBody>
          <a:bodyPr/>
          <a:lstStyle/>
          <a:p>
            <a:fld id="{069191AC-5FA7-3A41-A6F0-11F2A0813444}" type="slidenum">
              <a:rPr lang="en-US" smtClean="0"/>
              <a:t>29</a:t>
            </a:fld>
            <a:endParaRPr lang="en-US"/>
          </a:p>
        </p:txBody>
      </p:sp>
    </p:spTree>
    <p:extLst>
      <p:ext uri="{BB962C8B-B14F-4D97-AF65-F5344CB8AC3E}">
        <p14:creationId xmlns:p14="http://schemas.microsoft.com/office/powerpoint/2010/main" val="6384450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Over the last year since implementing the Suicide Care Pathway, we have received feedback with similar pain points system-wide.</a:t>
            </a:r>
          </a:p>
          <a:p>
            <a:endParaRPr lang="en-US" dirty="0"/>
          </a:p>
          <a:p>
            <a:r>
              <a:rPr lang="en-US" dirty="0"/>
              <a:t>We understand the frustration the current pathway has caused, and want to ensure we are doing what we can to improve this for both our providers and the clients we serve</a:t>
            </a:r>
          </a:p>
          <a:p>
            <a:endParaRPr lang="en-US" dirty="0"/>
          </a:p>
          <a:p>
            <a:r>
              <a:rPr lang="en-US" dirty="0"/>
              <a:t>With these changes we hope to empower our providers to use clinical judgement, as well as empower our clients to use their voice and have an active role in their care</a:t>
            </a:r>
          </a:p>
        </p:txBody>
      </p:sp>
      <p:sp>
        <p:nvSpPr>
          <p:cNvPr id="4" name="Slide Number Placeholder 3"/>
          <p:cNvSpPr>
            <a:spLocks noGrp="1"/>
          </p:cNvSpPr>
          <p:nvPr>
            <p:ph type="sldNum" sz="quarter" idx="5"/>
          </p:nvPr>
        </p:nvSpPr>
        <p:spPr/>
        <p:txBody>
          <a:bodyPr/>
          <a:lstStyle/>
          <a:p>
            <a:fld id="{069191AC-5FA7-3A41-A6F0-11F2A0813444}" type="slidenum">
              <a:rPr lang="en-US" smtClean="0"/>
              <a:t>2</a:t>
            </a:fld>
            <a:endParaRPr lang="en-US"/>
          </a:p>
        </p:txBody>
      </p:sp>
    </p:spTree>
    <p:extLst>
      <p:ext uri="{BB962C8B-B14F-4D97-AF65-F5344CB8AC3E}">
        <p14:creationId xmlns:p14="http://schemas.microsoft.com/office/powerpoint/2010/main" val="33064268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Zero Suicide is a commitment to suicide prevention in health and behavioral healthcare with a specific set of tools and strategies. It is both a concept and a practice. Its premise is that suicide deaths for people under care are preventable and that the bold goal of zero suicides among persons receiving care is an aspirational challenge that health and behavioral healthcare systems should accept. The Zero Suicide approach aims to improve care and outcomes for individuals at risk of suicide in health and behavioral healthcare systems.</a:t>
            </a:r>
          </a:p>
          <a:p>
            <a:r>
              <a:rPr lang="en-US" sz="1200" kern="1200" dirty="0">
                <a:solidFill>
                  <a:schemeClr val="tx1"/>
                </a:solidFill>
                <a:effectLst/>
                <a:latin typeface="+mn-lt"/>
                <a:ea typeface="+mn-ea"/>
                <a:cs typeface="+mn-cs"/>
              </a:rPr>
              <a:t>Zero Suicide is rooted in the seven essential elements of suicide care: </a:t>
            </a:r>
          </a:p>
          <a:p>
            <a:pPr lvl="0"/>
            <a:r>
              <a:rPr lang="en-US" sz="1200" b="1" kern="1200" dirty="0">
                <a:solidFill>
                  <a:schemeClr val="tx1"/>
                </a:solidFill>
                <a:effectLst/>
                <a:latin typeface="+mn-lt"/>
                <a:ea typeface="+mn-ea"/>
                <a:cs typeface="+mn-cs"/>
              </a:rPr>
              <a:t>Lead</a:t>
            </a:r>
            <a:r>
              <a:rPr lang="en-US" sz="1200" kern="1200" dirty="0">
                <a:solidFill>
                  <a:schemeClr val="tx1"/>
                </a:solidFill>
                <a:effectLst/>
                <a:latin typeface="+mn-lt"/>
                <a:ea typeface="+mn-ea"/>
                <a:cs typeface="+mn-cs"/>
              </a:rPr>
              <a:t> system-wide culture change committed to reducing suicide</a:t>
            </a:r>
          </a:p>
          <a:p>
            <a:pPr lvl="0"/>
            <a:r>
              <a:rPr lang="en-US" sz="1200" b="1" kern="1200" dirty="0">
                <a:solidFill>
                  <a:schemeClr val="tx1"/>
                </a:solidFill>
                <a:effectLst/>
                <a:latin typeface="+mn-lt"/>
                <a:ea typeface="+mn-ea"/>
                <a:cs typeface="+mn-cs"/>
              </a:rPr>
              <a:t>Train</a:t>
            </a:r>
            <a:r>
              <a:rPr lang="en-US" sz="1200" kern="1200" dirty="0">
                <a:solidFill>
                  <a:schemeClr val="tx1"/>
                </a:solidFill>
                <a:effectLst/>
                <a:latin typeface="+mn-lt"/>
                <a:ea typeface="+mn-ea"/>
                <a:cs typeface="+mn-cs"/>
              </a:rPr>
              <a:t> a competent, confident, and caring workforce</a:t>
            </a:r>
          </a:p>
          <a:p>
            <a:pPr lvl="0"/>
            <a:r>
              <a:rPr lang="en-US" sz="1200" b="1" kern="1200" dirty="0">
                <a:solidFill>
                  <a:schemeClr val="tx1"/>
                </a:solidFill>
                <a:effectLst/>
                <a:latin typeface="+mn-lt"/>
                <a:ea typeface="+mn-ea"/>
                <a:cs typeface="+mn-cs"/>
              </a:rPr>
              <a:t>Identify</a:t>
            </a:r>
            <a:r>
              <a:rPr lang="en-US" sz="1200" kern="1200" dirty="0">
                <a:solidFill>
                  <a:schemeClr val="tx1"/>
                </a:solidFill>
                <a:effectLst/>
                <a:latin typeface="+mn-lt"/>
                <a:ea typeface="+mn-ea"/>
                <a:cs typeface="+mn-cs"/>
              </a:rPr>
              <a:t> individuals with suicide risk via comprehensive screening and assessment</a:t>
            </a:r>
          </a:p>
          <a:p>
            <a:pPr lvl="0"/>
            <a:r>
              <a:rPr lang="en-US" sz="1200" b="1" kern="1200" dirty="0">
                <a:solidFill>
                  <a:schemeClr val="tx1"/>
                </a:solidFill>
                <a:effectLst/>
                <a:latin typeface="+mn-lt"/>
                <a:ea typeface="+mn-ea"/>
                <a:cs typeface="+mn-cs"/>
              </a:rPr>
              <a:t>Engage</a:t>
            </a:r>
            <a:r>
              <a:rPr lang="en-US" sz="1200" kern="1200" dirty="0">
                <a:solidFill>
                  <a:schemeClr val="tx1"/>
                </a:solidFill>
                <a:effectLst/>
                <a:latin typeface="+mn-lt"/>
                <a:ea typeface="+mn-ea"/>
                <a:cs typeface="+mn-cs"/>
              </a:rPr>
              <a:t> all individuals at-risk of suicide using a suicide care management plan</a:t>
            </a:r>
          </a:p>
          <a:p>
            <a:pPr lvl="0"/>
            <a:r>
              <a:rPr lang="en-US" sz="1200" b="1" kern="1200" dirty="0">
                <a:solidFill>
                  <a:schemeClr val="tx1"/>
                </a:solidFill>
                <a:effectLst/>
                <a:latin typeface="+mn-lt"/>
                <a:ea typeface="+mn-ea"/>
                <a:cs typeface="+mn-cs"/>
              </a:rPr>
              <a:t>Treat</a:t>
            </a:r>
            <a:r>
              <a:rPr lang="en-US" sz="1200" kern="1200" dirty="0">
                <a:solidFill>
                  <a:schemeClr val="tx1"/>
                </a:solidFill>
                <a:effectLst/>
                <a:latin typeface="+mn-lt"/>
                <a:ea typeface="+mn-ea"/>
                <a:cs typeface="+mn-cs"/>
              </a:rPr>
              <a:t> suicidal thoughts and behaviors using evidence-based treatments</a:t>
            </a:r>
          </a:p>
          <a:p>
            <a:pPr lvl="0"/>
            <a:r>
              <a:rPr lang="en-US" sz="1200" b="1" kern="1200" dirty="0">
                <a:solidFill>
                  <a:schemeClr val="tx1"/>
                </a:solidFill>
                <a:effectLst/>
                <a:latin typeface="+mn-lt"/>
                <a:ea typeface="+mn-ea"/>
                <a:cs typeface="+mn-cs"/>
              </a:rPr>
              <a:t>Transition</a:t>
            </a:r>
            <a:r>
              <a:rPr lang="en-US" sz="1200" kern="1200" dirty="0">
                <a:solidFill>
                  <a:schemeClr val="tx1"/>
                </a:solidFill>
                <a:effectLst/>
                <a:latin typeface="+mn-lt"/>
                <a:ea typeface="+mn-ea"/>
                <a:cs typeface="+mn-cs"/>
              </a:rPr>
              <a:t> individuals through care with warm hand-offs and supportive contacts</a:t>
            </a:r>
          </a:p>
          <a:p>
            <a:pPr lvl="0"/>
            <a:r>
              <a:rPr lang="en-US" sz="1200" b="1" kern="1200" dirty="0">
                <a:solidFill>
                  <a:schemeClr val="tx1"/>
                </a:solidFill>
                <a:effectLst/>
                <a:latin typeface="+mn-lt"/>
                <a:ea typeface="+mn-ea"/>
                <a:cs typeface="+mn-cs"/>
              </a:rPr>
              <a:t>Improve</a:t>
            </a:r>
            <a:r>
              <a:rPr lang="en-US" sz="1200" kern="1200" dirty="0">
                <a:solidFill>
                  <a:schemeClr val="tx1"/>
                </a:solidFill>
                <a:effectLst/>
                <a:latin typeface="+mn-lt"/>
                <a:ea typeface="+mn-ea"/>
                <a:cs typeface="+mn-cs"/>
              </a:rPr>
              <a:t> policies and procedures through continuous quality improvement</a:t>
            </a:r>
          </a:p>
          <a:p>
            <a:endParaRPr lang="en-US" sz="1200" b="1"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069191AC-5FA7-3A41-A6F0-11F2A0813444}" type="slidenum">
              <a:rPr lang="en-US" smtClean="0"/>
              <a:t>4</a:t>
            </a:fld>
            <a:endParaRPr lang="en-US"/>
          </a:p>
        </p:txBody>
      </p:sp>
    </p:spTree>
    <p:extLst>
      <p:ext uri="{BB962C8B-B14F-4D97-AF65-F5344CB8AC3E}">
        <p14:creationId xmlns:p14="http://schemas.microsoft.com/office/powerpoint/2010/main" val="12614505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a:t>
            </a:r>
            <a:r>
              <a:rPr lang="en-US" sz="1200" b="1" kern="1200" dirty="0">
                <a:solidFill>
                  <a:schemeClr val="tx1"/>
                </a:solidFill>
                <a:effectLst/>
                <a:latin typeface="+mn-lt"/>
                <a:ea typeface="+mn-ea"/>
                <a:cs typeface="+mn-cs"/>
              </a:rPr>
              <a:t>Supportive Care Pathway </a:t>
            </a:r>
            <a:r>
              <a:rPr lang="en-US" sz="1200" kern="1200" dirty="0">
                <a:solidFill>
                  <a:schemeClr val="tx1"/>
                </a:solidFill>
                <a:effectLst/>
                <a:latin typeface="+mn-lt"/>
                <a:ea typeface="+mn-ea"/>
                <a:cs typeface="+mn-cs"/>
              </a:rPr>
              <a:t>is the tool used to guide treatment for the clients who have been identified as moderate or high risk for suicidal behaviors after they have been administered the Columbia Suicide Severity Scale. </a:t>
            </a:r>
          </a:p>
          <a:p>
            <a:r>
              <a:rPr lang="en-US" sz="1200" kern="1200" dirty="0">
                <a:solidFill>
                  <a:schemeClr val="tx1"/>
                </a:solidFill>
                <a:effectLst/>
                <a:latin typeface="+mn-lt"/>
                <a:ea typeface="+mn-ea"/>
                <a:cs typeface="+mn-cs"/>
              </a:rPr>
              <a:t>The pathway outlines the frequency of contacts the client will receive while they are on the pathway as well as the parameters that will be met before being removed from the pathway. </a:t>
            </a:r>
          </a:p>
          <a:p>
            <a:r>
              <a:rPr lang="en-US" sz="1200" kern="1200" dirty="0">
                <a:solidFill>
                  <a:schemeClr val="tx1"/>
                </a:solidFill>
                <a:effectLst/>
                <a:latin typeface="+mn-lt"/>
                <a:ea typeface="+mn-ea"/>
                <a:cs typeface="+mn-cs"/>
              </a:rPr>
              <a:t>The Supportive Care Pathway provides the treatment team the opportunity and guidance in offering additional care and support to the client. </a:t>
            </a:r>
          </a:p>
          <a:p>
            <a:endParaRPr lang="en-US" dirty="0"/>
          </a:p>
        </p:txBody>
      </p:sp>
      <p:sp>
        <p:nvSpPr>
          <p:cNvPr id="4" name="Slide Number Placeholder 3"/>
          <p:cNvSpPr>
            <a:spLocks noGrp="1"/>
          </p:cNvSpPr>
          <p:nvPr>
            <p:ph type="sldNum" sz="quarter" idx="5"/>
          </p:nvPr>
        </p:nvSpPr>
        <p:spPr/>
        <p:txBody>
          <a:bodyPr/>
          <a:lstStyle/>
          <a:p>
            <a:fld id="{069191AC-5FA7-3A41-A6F0-11F2A0813444}" type="slidenum">
              <a:rPr lang="en-US" smtClean="0"/>
              <a:t>6</a:t>
            </a:fld>
            <a:endParaRPr lang="en-US"/>
          </a:p>
        </p:txBody>
      </p:sp>
    </p:spTree>
    <p:extLst>
      <p:ext uri="{BB962C8B-B14F-4D97-AF65-F5344CB8AC3E}">
        <p14:creationId xmlns:p14="http://schemas.microsoft.com/office/powerpoint/2010/main" val="346365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Examples Goals and Objects for Supportive Care Pathway in Treatment Plans. </a:t>
            </a:r>
          </a:p>
          <a:p>
            <a:r>
              <a:rPr lang="en-US" dirty="0"/>
              <a:t>Providers need to write goals/objects </a:t>
            </a:r>
            <a:r>
              <a:rPr lang="en-US" b="1" dirty="0"/>
              <a:t>in their own words </a:t>
            </a:r>
            <a:r>
              <a:rPr lang="en-US" dirty="0"/>
              <a:t>for each client, not just copy and paste examples. </a:t>
            </a:r>
          </a:p>
        </p:txBody>
      </p:sp>
      <p:sp>
        <p:nvSpPr>
          <p:cNvPr id="4" name="Slide Number Placeholder 3"/>
          <p:cNvSpPr>
            <a:spLocks noGrp="1"/>
          </p:cNvSpPr>
          <p:nvPr>
            <p:ph type="sldNum" sz="quarter" idx="5"/>
          </p:nvPr>
        </p:nvSpPr>
        <p:spPr/>
        <p:txBody>
          <a:bodyPr/>
          <a:lstStyle/>
          <a:p>
            <a:fld id="{069191AC-5FA7-3A41-A6F0-11F2A0813444}" type="slidenum">
              <a:rPr lang="en-US" smtClean="0"/>
              <a:t>9</a:t>
            </a:fld>
            <a:endParaRPr lang="en-US"/>
          </a:p>
        </p:txBody>
      </p:sp>
    </p:spTree>
    <p:extLst>
      <p:ext uri="{BB962C8B-B14F-4D97-AF65-F5344CB8AC3E}">
        <p14:creationId xmlns:p14="http://schemas.microsoft.com/office/powerpoint/2010/main" val="17863204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69191AC-5FA7-3A41-A6F0-11F2A0813444}" type="slidenum">
              <a:rPr lang="en-US" smtClean="0"/>
              <a:t>18</a:t>
            </a:fld>
            <a:endParaRPr lang="en-US"/>
          </a:p>
        </p:txBody>
      </p:sp>
    </p:spTree>
    <p:extLst>
      <p:ext uri="{BB962C8B-B14F-4D97-AF65-F5344CB8AC3E}">
        <p14:creationId xmlns:p14="http://schemas.microsoft.com/office/powerpoint/2010/main" val="28282055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 client’s choice in frequency of contacts being one of the biggest differences with the new pathway</a:t>
            </a:r>
          </a:p>
          <a:p>
            <a:endParaRPr lang="en-US" dirty="0"/>
          </a:p>
          <a:p>
            <a:r>
              <a:rPr lang="en-US" dirty="0"/>
              <a:t>Providers are responsible for </a:t>
            </a:r>
            <a:r>
              <a:rPr lang="en-US" b="1" dirty="0"/>
              <a:t>collaborating</a:t>
            </a:r>
            <a:r>
              <a:rPr lang="en-US" dirty="0"/>
              <a:t> with the client on contact frequency, based on client’s needs and clinical judgment. Clinical provider can recommend a contact frequency to the client but it is ultimately up to the client. </a:t>
            </a:r>
          </a:p>
          <a:p>
            <a:r>
              <a:rPr lang="en-US" dirty="0"/>
              <a:t>Clinical provider needs to make sure they are documenting the reason for the choice of contact frequency based on conversation with the client and their treatment plan. </a:t>
            </a:r>
          </a:p>
          <a:p>
            <a:endParaRPr lang="en-US" dirty="0"/>
          </a:p>
          <a:p>
            <a:r>
              <a:rPr lang="en-US" dirty="0"/>
              <a:t>Requiring a client to be contacted at a frequency they do not agree to or will not respond to defeats the purpose of the Supportive Care Pathway. It truly is about making sure the client is heard and feels supported. </a:t>
            </a:r>
          </a:p>
        </p:txBody>
      </p:sp>
      <p:sp>
        <p:nvSpPr>
          <p:cNvPr id="4" name="Slide Number Placeholder 3"/>
          <p:cNvSpPr>
            <a:spLocks noGrp="1"/>
          </p:cNvSpPr>
          <p:nvPr>
            <p:ph type="sldNum" sz="quarter" idx="5"/>
          </p:nvPr>
        </p:nvSpPr>
        <p:spPr/>
        <p:txBody>
          <a:bodyPr/>
          <a:lstStyle/>
          <a:p>
            <a:fld id="{069191AC-5FA7-3A41-A6F0-11F2A0813444}" type="slidenum">
              <a:rPr lang="en-US" smtClean="0"/>
              <a:t>19</a:t>
            </a:fld>
            <a:endParaRPr lang="en-US"/>
          </a:p>
        </p:txBody>
      </p:sp>
    </p:spTree>
    <p:extLst>
      <p:ext uri="{BB962C8B-B14F-4D97-AF65-F5344CB8AC3E}">
        <p14:creationId xmlns:p14="http://schemas.microsoft.com/office/powerpoint/2010/main" val="800930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Part of caring for our client’s is respecting their autonomy and not requiring them to receive contacts/phone calls they do not want. This can be detrimental to their treatment goals</a:t>
            </a:r>
            <a:r>
              <a:rPr lang="en-US"/>
              <a:t>/progress. </a:t>
            </a:r>
            <a:endParaRPr lang="en-US" dirty="0"/>
          </a:p>
        </p:txBody>
      </p:sp>
      <p:sp>
        <p:nvSpPr>
          <p:cNvPr id="4" name="Slide Number Placeholder 3"/>
          <p:cNvSpPr>
            <a:spLocks noGrp="1"/>
          </p:cNvSpPr>
          <p:nvPr>
            <p:ph type="sldNum" sz="quarter" idx="5"/>
          </p:nvPr>
        </p:nvSpPr>
        <p:spPr/>
        <p:txBody>
          <a:bodyPr/>
          <a:lstStyle/>
          <a:p>
            <a:fld id="{069191AC-5FA7-3A41-A6F0-11F2A0813444}" type="slidenum">
              <a:rPr lang="en-US" smtClean="0"/>
              <a:t>20</a:t>
            </a:fld>
            <a:endParaRPr lang="en-US"/>
          </a:p>
        </p:txBody>
      </p:sp>
    </p:spTree>
    <p:extLst>
      <p:ext uri="{BB962C8B-B14F-4D97-AF65-F5344CB8AC3E}">
        <p14:creationId xmlns:p14="http://schemas.microsoft.com/office/powerpoint/2010/main" val="1256938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NOTE: </a:t>
            </a:r>
            <a:r>
              <a:rPr lang="en-US" dirty="0"/>
              <a:t>If a client is being discharged from all Burrell services, they need to be disenrolled from the Pathway. Keeping them enrolled on the Pathway results in them showing up on reports which can skew data and may result in unnecessary contacts to those clients that are no longer in Burrell services. </a:t>
            </a:r>
          </a:p>
        </p:txBody>
      </p:sp>
      <p:sp>
        <p:nvSpPr>
          <p:cNvPr id="4" name="Slide Number Placeholder 3"/>
          <p:cNvSpPr>
            <a:spLocks noGrp="1"/>
          </p:cNvSpPr>
          <p:nvPr>
            <p:ph type="sldNum" sz="quarter" idx="5"/>
          </p:nvPr>
        </p:nvSpPr>
        <p:spPr/>
        <p:txBody>
          <a:bodyPr/>
          <a:lstStyle/>
          <a:p>
            <a:fld id="{069191AC-5FA7-3A41-A6F0-11F2A0813444}" type="slidenum">
              <a:rPr lang="en-US" smtClean="0"/>
              <a:t>24</a:t>
            </a:fld>
            <a:endParaRPr lang="en-US"/>
          </a:p>
        </p:txBody>
      </p:sp>
    </p:spTree>
    <p:extLst>
      <p:ext uri="{BB962C8B-B14F-4D97-AF65-F5344CB8AC3E}">
        <p14:creationId xmlns:p14="http://schemas.microsoft.com/office/powerpoint/2010/main" val="27374135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CC051-E000-E84D-B29E-9810F52BE656}"/>
              </a:ext>
            </a:extLst>
          </p:cNvPr>
          <p:cNvSpPr>
            <a:spLocks noGrp="1"/>
          </p:cNvSpPr>
          <p:nvPr>
            <p:ph type="title" hasCustomPrompt="1"/>
          </p:nvPr>
        </p:nvSpPr>
        <p:spPr>
          <a:xfrm>
            <a:off x="1676400" y="543090"/>
            <a:ext cx="10053145" cy="2852737"/>
          </a:xfrm>
        </p:spPr>
        <p:txBody>
          <a:bodyPr anchor="b"/>
          <a:lstStyle>
            <a:lvl1pPr>
              <a:defRPr sz="6000"/>
            </a:lvl1pPr>
          </a:lstStyle>
          <a:p>
            <a:r>
              <a:rPr lang="en-US" dirty="0"/>
              <a:t>Opening Slide </a:t>
            </a:r>
          </a:p>
        </p:txBody>
      </p:sp>
      <p:sp>
        <p:nvSpPr>
          <p:cNvPr id="3" name="Text Placeholder 2">
            <a:extLst>
              <a:ext uri="{FF2B5EF4-FFF2-40B4-BE49-F238E27FC236}">
                <a16:creationId xmlns:a16="http://schemas.microsoft.com/office/drawing/2014/main" id="{7F5A112B-B050-2942-BE92-55C1D7CE59D4}"/>
              </a:ext>
            </a:extLst>
          </p:cNvPr>
          <p:cNvSpPr>
            <a:spLocks noGrp="1"/>
          </p:cNvSpPr>
          <p:nvPr>
            <p:ph type="body" idx="1" hasCustomPrompt="1"/>
          </p:nvPr>
        </p:nvSpPr>
        <p:spPr>
          <a:xfrm>
            <a:off x="1676400" y="3580470"/>
            <a:ext cx="10053145" cy="1500187"/>
          </a:xfrm>
        </p:spPr>
        <p:txBody>
          <a:bodyPr/>
          <a:lstStyle>
            <a:lvl1pPr marL="0" indent="0">
              <a:buNone/>
              <a:defRPr sz="2400">
                <a:solidFill>
                  <a:srgbClr val="74C1C8"/>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Subtitle</a:t>
            </a:r>
          </a:p>
        </p:txBody>
      </p:sp>
    </p:spTree>
    <p:extLst>
      <p:ext uri="{BB962C8B-B14F-4D97-AF65-F5344CB8AC3E}">
        <p14:creationId xmlns:p14="http://schemas.microsoft.com/office/powerpoint/2010/main" val="3490593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81C89-3BAD-0B44-B498-BD9585CE1F4A}"/>
              </a:ext>
            </a:extLst>
          </p:cNvPr>
          <p:cNvSpPr>
            <a:spLocks noGrp="1"/>
          </p:cNvSpPr>
          <p:nvPr>
            <p:ph type="ctrTitle" hasCustomPrompt="1"/>
          </p:nvPr>
        </p:nvSpPr>
        <p:spPr>
          <a:xfrm>
            <a:off x="2196662" y="1132873"/>
            <a:ext cx="9144000" cy="2387600"/>
          </a:xfrm>
        </p:spPr>
        <p:txBody>
          <a:bodyPr anchor="b"/>
          <a:lstStyle>
            <a:lvl1pPr algn="ctr">
              <a:defRPr sz="6000"/>
            </a:lvl1pPr>
          </a:lstStyle>
          <a:p>
            <a:r>
              <a:rPr lang="en-US" dirty="0"/>
              <a:t>Dividing/Intro Slide</a:t>
            </a:r>
          </a:p>
        </p:txBody>
      </p:sp>
      <p:sp>
        <p:nvSpPr>
          <p:cNvPr id="3" name="Subtitle 2">
            <a:extLst>
              <a:ext uri="{FF2B5EF4-FFF2-40B4-BE49-F238E27FC236}">
                <a16:creationId xmlns:a16="http://schemas.microsoft.com/office/drawing/2014/main" id="{7405C012-3875-8E41-8F27-37573445980A}"/>
              </a:ext>
            </a:extLst>
          </p:cNvPr>
          <p:cNvSpPr>
            <a:spLocks noGrp="1"/>
          </p:cNvSpPr>
          <p:nvPr>
            <p:ph type="subTitle" idx="1"/>
          </p:nvPr>
        </p:nvSpPr>
        <p:spPr>
          <a:xfrm>
            <a:off x="2196662" y="3612548"/>
            <a:ext cx="9144000" cy="1655762"/>
          </a:xfrm>
        </p:spPr>
        <p:txBody>
          <a:bodyPr/>
          <a:lstStyle>
            <a:lvl1pPr marL="0" indent="0" algn="ctr">
              <a:buNone/>
              <a:defRPr sz="2400">
                <a:solidFill>
                  <a:srgbClr val="74C1C8"/>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3785554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C9149-507B-A747-9BF8-32B21B1E2C63}"/>
              </a:ext>
            </a:extLst>
          </p:cNvPr>
          <p:cNvSpPr>
            <a:spLocks noGrp="1"/>
          </p:cNvSpPr>
          <p:nvPr>
            <p:ph type="title" hasCustomPrompt="1"/>
          </p:nvPr>
        </p:nvSpPr>
        <p:spPr/>
        <p:txBody>
          <a:bodyPr/>
          <a:lstStyle/>
          <a:p>
            <a:r>
              <a:rPr lang="en-US" dirty="0"/>
              <a:t>Header text</a:t>
            </a:r>
          </a:p>
        </p:txBody>
      </p:sp>
      <p:sp>
        <p:nvSpPr>
          <p:cNvPr id="3" name="Content Placeholder 2">
            <a:extLst>
              <a:ext uri="{FF2B5EF4-FFF2-40B4-BE49-F238E27FC236}">
                <a16:creationId xmlns:a16="http://schemas.microsoft.com/office/drawing/2014/main" id="{BF3A9C34-9485-2B45-B429-3254A596FB48}"/>
              </a:ext>
            </a:extLst>
          </p:cNvPr>
          <p:cNvSpPr>
            <a:spLocks noGrp="1"/>
          </p:cNvSpPr>
          <p:nvPr>
            <p:ph idx="1" hasCustomPrompt="1"/>
          </p:nvPr>
        </p:nvSpPr>
        <p:spPr/>
        <p:txBody>
          <a:bodyPr/>
          <a:lstStyle/>
          <a:p>
            <a:pPr lvl="0"/>
            <a:r>
              <a:rPr lang="en-US" dirty="0"/>
              <a:t>Main bullet points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92571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546C9-DF4C-AB43-9085-00057D7BD4FB}"/>
              </a:ext>
            </a:extLst>
          </p:cNvPr>
          <p:cNvSpPr>
            <a:spLocks noGrp="1"/>
          </p:cNvSpPr>
          <p:nvPr>
            <p:ph type="title" hasCustomPrompt="1"/>
          </p:nvPr>
        </p:nvSpPr>
        <p:spPr>
          <a:xfrm>
            <a:off x="1960178" y="355600"/>
            <a:ext cx="9678988" cy="1325563"/>
          </a:xfrm>
        </p:spPr>
        <p:txBody>
          <a:bodyPr/>
          <a:lstStyle/>
          <a:p>
            <a:r>
              <a:rPr lang="en-US" dirty="0"/>
              <a:t>Header text</a:t>
            </a:r>
          </a:p>
        </p:txBody>
      </p:sp>
      <p:sp>
        <p:nvSpPr>
          <p:cNvPr id="3" name="Text Placeholder 2">
            <a:extLst>
              <a:ext uri="{FF2B5EF4-FFF2-40B4-BE49-F238E27FC236}">
                <a16:creationId xmlns:a16="http://schemas.microsoft.com/office/drawing/2014/main" id="{D0083CBF-B27C-BD47-BD32-0441390AEEBD}"/>
              </a:ext>
            </a:extLst>
          </p:cNvPr>
          <p:cNvSpPr>
            <a:spLocks noGrp="1"/>
          </p:cNvSpPr>
          <p:nvPr>
            <p:ph type="body" idx="1" hasCustomPrompt="1"/>
          </p:nvPr>
        </p:nvSpPr>
        <p:spPr>
          <a:xfrm>
            <a:off x="1960178" y="1681163"/>
            <a:ext cx="4482663"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Title for Charts/Columns</a:t>
            </a:r>
          </a:p>
        </p:txBody>
      </p:sp>
      <p:sp>
        <p:nvSpPr>
          <p:cNvPr id="4" name="Content Placeholder 3">
            <a:extLst>
              <a:ext uri="{FF2B5EF4-FFF2-40B4-BE49-F238E27FC236}">
                <a16:creationId xmlns:a16="http://schemas.microsoft.com/office/drawing/2014/main" id="{EAA1F32E-2FF0-5941-B308-A268F3E7B28D}"/>
              </a:ext>
            </a:extLst>
          </p:cNvPr>
          <p:cNvSpPr>
            <a:spLocks noGrp="1"/>
          </p:cNvSpPr>
          <p:nvPr>
            <p:ph sz="half" idx="2" hasCustomPrompt="1"/>
          </p:nvPr>
        </p:nvSpPr>
        <p:spPr>
          <a:xfrm>
            <a:off x="1960178" y="2505075"/>
            <a:ext cx="4482663" cy="3370208"/>
          </a:xfrm>
        </p:spPr>
        <p:txBody>
          <a:bodyPr/>
          <a:lstStyle/>
          <a:p>
            <a:pPr lvl="0"/>
            <a:r>
              <a:rPr lang="en-US" dirty="0"/>
              <a:t>Insert lists here or charts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66CE04BC-962B-AE42-9420-98E6E14E3F41}"/>
              </a:ext>
            </a:extLst>
          </p:cNvPr>
          <p:cNvSpPr>
            <a:spLocks noGrp="1"/>
          </p:cNvSpPr>
          <p:nvPr>
            <p:ph type="body" sz="quarter" idx="3" hasCustomPrompt="1"/>
          </p:nvPr>
        </p:nvSpPr>
        <p:spPr>
          <a:xfrm>
            <a:off x="6905294" y="1681163"/>
            <a:ext cx="473387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Title for Charts/Columns</a:t>
            </a:r>
          </a:p>
        </p:txBody>
      </p:sp>
      <p:sp>
        <p:nvSpPr>
          <p:cNvPr id="6" name="Content Placeholder 5">
            <a:extLst>
              <a:ext uri="{FF2B5EF4-FFF2-40B4-BE49-F238E27FC236}">
                <a16:creationId xmlns:a16="http://schemas.microsoft.com/office/drawing/2014/main" id="{4D7D2B38-A3D7-084B-847D-61A3E7692A19}"/>
              </a:ext>
            </a:extLst>
          </p:cNvPr>
          <p:cNvSpPr>
            <a:spLocks noGrp="1"/>
          </p:cNvSpPr>
          <p:nvPr>
            <p:ph sz="quarter" idx="4" hasCustomPrompt="1"/>
          </p:nvPr>
        </p:nvSpPr>
        <p:spPr>
          <a:xfrm>
            <a:off x="6905294" y="2505075"/>
            <a:ext cx="4733871" cy="3370208"/>
          </a:xfrm>
        </p:spPr>
        <p:txBody>
          <a:bodyPr/>
          <a:lstStyle/>
          <a:p>
            <a:pPr lvl="0"/>
            <a:r>
              <a:rPr lang="en-US" dirty="0"/>
              <a:t>Insert lists here or charts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94999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546C9-DF4C-AB43-9085-00057D7BD4FB}"/>
              </a:ext>
            </a:extLst>
          </p:cNvPr>
          <p:cNvSpPr>
            <a:spLocks noGrp="1"/>
          </p:cNvSpPr>
          <p:nvPr>
            <p:ph type="title" hasCustomPrompt="1"/>
          </p:nvPr>
        </p:nvSpPr>
        <p:spPr>
          <a:xfrm>
            <a:off x="1960178" y="355601"/>
            <a:ext cx="9678988" cy="916152"/>
          </a:xfrm>
        </p:spPr>
        <p:txBody>
          <a:bodyPr/>
          <a:lstStyle/>
          <a:p>
            <a:r>
              <a:rPr lang="en-US" dirty="0"/>
              <a:t>Header text</a:t>
            </a:r>
          </a:p>
        </p:txBody>
      </p:sp>
      <p:sp>
        <p:nvSpPr>
          <p:cNvPr id="3" name="Text Placeholder 2">
            <a:extLst>
              <a:ext uri="{FF2B5EF4-FFF2-40B4-BE49-F238E27FC236}">
                <a16:creationId xmlns:a16="http://schemas.microsoft.com/office/drawing/2014/main" id="{D0083CBF-B27C-BD47-BD32-0441390AEEBD}"/>
              </a:ext>
            </a:extLst>
          </p:cNvPr>
          <p:cNvSpPr>
            <a:spLocks noGrp="1"/>
          </p:cNvSpPr>
          <p:nvPr>
            <p:ph type="body" idx="1" hasCustomPrompt="1"/>
          </p:nvPr>
        </p:nvSpPr>
        <p:spPr>
          <a:xfrm>
            <a:off x="1960178" y="1271753"/>
            <a:ext cx="9678988" cy="568051"/>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Title for Charts/Columns</a:t>
            </a:r>
          </a:p>
        </p:txBody>
      </p:sp>
      <p:sp>
        <p:nvSpPr>
          <p:cNvPr id="4" name="Content Placeholder 3">
            <a:extLst>
              <a:ext uri="{FF2B5EF4-FFF2-40B4-BE49-F238E27FC236}">
                <a16:creationId xmlns:a16="http://schemas.microsoft.com/office/drawing/2014/main" id="{EAA1F32E-2FF0-5941-B308-A268F3E7B28D}"/>
              </a:ext>
            </a:extLst>
          </p:cNvPr>
          <p:cNvSpPr>
            <a:spLocks noGrp="1"/>
          </p:cNvSpPr>
          <p:nvPr>
            <p:ph sz="half" idx="2" hasCustomPrompt="1"/>
          </p:nvPr>
        </p:nvSpPr>
        <p:spPr>
          <a:xfrm>
            <a:off x="1960178" y="1839803"/>
            <a:ext cx="9678988" cy="4035479"/>
          </a:xfrm>
        </p:spPr>
        <p:txBody>
          <a:bodyPr/>
          <a:lstStyle>
            <a:lvl1pPr marL="0" indent="0">
              <a:buNone/>
              <a:defRPr/>
            </a:lvl1pPr>
          </a:lstStyle>
          <a:p>
            <a:pPr lvl="0"/>
            <a:r>
              <a:rPr lang="en-US" dirty="0"/>
              <a:t>Insert charts and graphs</a:t>
            </a:r>
          </a:p>
        </p:txBody>
      </p:sp>
    </p:spTree>
    <p:extLst>
      <p:ext uri="{BB962C8B-B14F-4D97-AF65-F5344CB8AC3E}">
        <p14:creationId xmlns:p14="http://schemas.microsoft.com/office/powerpoint/2010/main" val="3375446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CD5944-1670-F14F-A673-FDA89FA56CE3}"/>
              </a:ext>
            </a:extLst>
          </p:cNvPr>
          <p:cNvSpPr>
            <a:spLocks noGrp="1"/>
          </p:cNvSpPr>
          <p:nvPr>
            <p:ph type="title" hasCustomPrompt="1"/>
          </p:nvPr>
        </p:nvSpPr>
        <p:spPr>
          <a:xfrm>
            <a:off x="1817249" y="501869"/>
            <a:ext cx="3932237" cy="1600200"/>
          </a:xfrm>
        </p:spPr>
        <p:txBody>
          <a:bodyPr anchor="b"/>
          <a:lstStyle>
            <a:lvl1pPr>
              <a:defRPr sz="3200"/>
            </a:lvl1pPr>
          </a:lstStyle>
          <a:p>
            <a:r>
              <a:rPr lang="en-US" dirty="0"/>
              <a:t>Header text goes here</a:t>
            </a:r>
          </a:p>
        </p:txBody>
      </p:sp>
      <p:sp>
        <p:nvSpPr>
          <p:cNvPr id="3" name="Picture Placeholder 2">
            <a:extLst>
              <a:ext uri="{FF2B5EF4-FFF2-40B4-BE49-F238E27FC236}">
                <a16:creationId xmlns:a16="http://schemas.microsoft.com/office/drawing/2014/main" id="{9A0ACEC4-F78C-9E41-A73B-05B49CD65DA2}"/>
              </a:ext>
            </a:extLst>
          </p:cNvPr>
          <p:cNvSpPr>
            <a:spLocks noGrp="1"/>
          </p:cNvSpPr>
          <p:nvPr>
            <p:ph type="pic" idx="1" hasCustomPrompt="1"/>
          </p:nvPr>
        </p:nvSpPr>
        <p:spPr>
          <a:xfrm>
            <a:off x="6001407" y="753625"/>
            <a:ext cx="56272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picture</a:t>
            </a:r>
          </a:p>
        </p:txBody>
      </p:sp>
      <p:sp>
        <p:nvSpPr>
          <p:cNvPr id="4" name="Text Placeholder 3">
            <a:extLst>
              <a:ext uri="{FF2B5EF4-FFF2-40B4-BE49-F238E27FC236}">
                <a16:creationId xmlns:a16="http://schemas.microsoft.com/office/drawing/2014/main" id="{F88A52CA-4283-2842-83B1-D7909689739E}"/>
              </a:ext>
            </a:extLst>
          </p:cNvPr>
          <p:cNvSpPr>
            <a:spLocks noGrp="1"/>
          </p:cNvSpPr>
          <p:nvPr>
            <p:ph type="body" sz="half" idx="2" hasCustomPrompt="1"/>
          </p:nvPr>
        </p:nvSpPr>
        <p:spPr>
          <a:xfrm>
            <a:off x="1817250" y="2065283"/>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Supporting text</a:t>
            </a:r>
          </a:p>
        </p:txBody>
      </p:sp>
    </p:spTree>
    <p:extLst>
      <p:ext uri="{BB962C8B-B14F-4D97-AF65-F5344CB8AC3E}">
        <p14:creationId xmlns:p14="http://schemas.microsoft.com/office/powerpoint/2010/main" val="2123751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CD5944-1670-F14F-A673-FDA89FA56CE3}"/>
              </a:ext>
            </a:extLst>
          </p:cNvPr>
          <p:cNvSpPr>
            <a:spLocks noGrp="1"/>
          </p:cNvSpPr>
          <p:nvPr>
            <p:ph type="title" hasCustomPrompt="1"/>
          </p:nvPr>
        </p:nvSpPr>
        <p:spPr>
          <a:xfrm>
            <a:off x="1764698" y="199697"/>
            <a:ext cx="9891274" cy="1093075"/>
          </a:xfrm>
        </p:spPr>
        <p:txBody>
          <a:bodyPr anchor="b">
            <a:normAutofit/>
          </a:bodyPr>
          <a:lstStyle>
            <a:lvl1pPr>
              <a:defRPr sz="4400"/>
            </a:lvl1pPr>
          </a:lstStyle>
          <a:p>
            <a:r>
              <a:rPr lang="en-US" dirty="0"/>
              <a:t>Header Text</a:t>
            </a:r>
          </a:p>
        </p:txBody>
      </p:sp>
      <p:sp>
        <p:nvSpPr>
          <p:cNvPr id="3" name="Picture Placeholder 2">
            <a:extLst>
              <a:ext uri="{FF2B5EF4-FFF2-40B4-BE49-F238E27FC236}">
                <a16:creationId xmlns:a16="http://schemas.microsoft.com/office/drawing/2014/main" id="{9A0ACEC4-F78C-9E41-A73B-05B49CD65DA2}"/>
              </a:ext>
            </a:extLst>
          </p:cNvPr>
          <p:cNvSpPr>
            <a:spLocks noGrp="1"/>
          </p:cNvSpPr>
          <p:nvPr>
            <p:ph type="pic" idx="1"/>
          </p:nvPr>
        </p:nvSpPr>
        <p:spPr>
          <a:xfrm>
            <a:off x="1764698" y="1481958"/>
            <a:ext cx="5248878" cy="454725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F88A52CA-4283-2842-83B1-D7909689739E}"/>
              </a:ext>
            </a:extLst>
          </p:cNvPr>
          <p:cNvSpPr>
            <a:spLocks noGrp="1"/>
          </p:cNvSpPr>
          <p:nvPr>
            <p:ph type="body" sz="half" idx="2" hasCustomPrompt="1"/>
          </p:nvPr>
        </p:nvSpPr>
        <p:spPr>
          <a:xfrm>
            <a:off x="7355873" y="1728951"/>
            <a:ext cx="4300099"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Supporting content will go here. </a:t>
            </a:r>
          </a:p>
        </p:txBody>
      </p:sp>
    </p:spTree>
    <p:extLst>
      <p:ext uri="{BB962C8B-B14F-4D97-AF65-F5344CB8AC3E}">
        <p14:creationId xmlns:p14="http://schemas.microsoft.com/office/powerpoint/2010/main" val="628358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5691E9-5207-814F-8A4D-54B76D7911A2}"/>
              </a:ext>
            </a:extLst>
          </p:cNvPr>
          <p:cNvSpPr>
            <a:spLocks noGrp="1"/>
          </p:cNvSpPr>
          <p:nvPr>
            <p:ph type="title"/>
          </p:nvPr>
        </p:nvSpPr>
        <p:spPr>
          <a:xfrm>
            <a:off x="1676400" y="354614"/>
            <a:ext cx="10168759" cy="1325563"/>
          </a:xfrm>
          <a:prstGeom prst="rect">
            <a:avLst/>
          </a:prstGeom>
        </p:spPr>
        <p:txBody>
          <a:bodyPr vert="horz" lIns="91440" tIns="45720" rIns="91440" bIns="45720" rtlCol="0" anchor="ctr">
            <a:normAutofit/>
          </a:bodyPr>
          <a:lstStyle/>
          <a:p>
            <a:r>
              <a:rPr lang="en-US" dirty="0"/>
              <a:t>Heading Font Size and Color</a:t>
            </a:r>
          </a:p>
        </p:txBody>
      </p:sp>
      <p:sp>
        <p:nvSpPr>
          <p:cNvPr id="3" name="Text Placeholder 2">
            <a:extLst>
              <a:ext uri="{FF2B5EF4-FFF2-40B4-BE49-F238E27FC236}">
                <a16:creationId xmlns:a16="http://schemas.microsoft.com/office/drawing/2014/main" id="{D6DBAA98-37A6-224F-A065-54EC28766CC6}"/>
              </a:ext>
            </a:extLst>
          </p:cNvPr>
          <p:cNvSpPr>
            <a:spLocks noGrp="1"/>
          </p:cNvSpPr>
          <p:nvPr>
            <p:ph type="body" idx="1"/>
          </p:nvPr>
        </p:nvSpPr>
        <p:spPr>
          <a:xfrm>
            <a:off x="1676400" y="1785142"/>
            <a:ext cx="10168759" cy="4111161"/>
          </a:xfrm>
          <a:prstGeom prst="rect">
            <a:avLst/>
          </a:prstGeom>
        </p:spPr>
        <p:txBody>
          <a:bodyPr vert="horz" lIns="91440" tIns="45720" rIns="91440" bIns="45720" rtlCol="0">
            <a:normAutofit/>
          </a:bodyPr>
          <a:lstStyle/>
          <a:p>
            <a:pPr lvl="0"/>
            <a:r>
              <a:rPr lang="en-US" dirty="0"/>
              <a:t>This is for general bullet points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a:extLst>
              <a:ext uri="{FF2B5EF4-FFF2-40B4-BE49-F238E27FC236}">
                <a16:creationId xmlns:a16="http://schemas.microsoft.com/office/drawing/2014/main" id="{854C8C5C-38FF-A345-A802-55C8BC2E3E88}"/>
              </a:ext>
            </a:extLst>
          </p:cNvPr>
          <p:cNvPicPr>
            <a:picLocks noChangeAspect="1"/>
          </p:cNvPicPr>
          <p:nvPr userDrawn="1"/>
        </p:nvPicPr>
        <p:blipFill rotWithShape="1">
          <a:blip r:embed="rId9"/>
          <a:srcRect l="14498" t="38090" r="13650" b="38029"/>
          <a:stretch/>
        </p:blipFill>
        <p:spPr>
          <a:xfrm>
            <a:off x="9441432" y="5896303"/>
            <a:ext cx="2524596" cy="837707"/>
          </a:xfrm>
          <a:prstGeom prst="rect">
            <a:avLst/>
          </a:prstGeom>
        </p:spPr>
      </p:pic>
      <p:sp>
        <p:nvSpPr>
          <p:cNvPr id="9" name="Rectangle 8">
            <a:extLst>
              <a:ext uri="{FF2B5EF4-FFF2-40B4-BE49-F238E27FC236}">
                <a16:creationId xmlns:a16="http://schemas.microsoft.com/office/drawing/2014/main" id="{A74AC14B-1784-714A-9795-66DFBEA12D30}"/>
              </a:ext>
            </a:extLst>
          </p:cNvPr>
          <p:cNvSpPr/>
          <p:nvPr userDrawn="1"/>
        </p:nvSpPr>
        <p:spPr>
          <a:xfrm>
            <a:off x="0" y="0"/>
            <a:ext cx="1555531" cy="6858000"/>
          </a:xfrm>
          <a:prstGeom prst="rect">
            <a:avLst/>
          </a:prstGeom>
          <a:solidFill>
            <a:srgbClr val="3E4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36302932"/>
      </p:ext>
    </p:extLst>
  </p:cSld>
  <p:clrMap bg1="lt1" tx1="dk1" bg2="lt2" tx2="dk2" accent1="accent1" accent2="accent2" accent3="accent3" accent4="accent4" accent5="accent5" accent6="accent6" hlink="hlink" folHlink="folHlink"/>
  <p:sldLayoutIdLst>
    <p:sldLayoutId id="2147483651" r:id="rId1"/>
    <p:sldLayoutId id="2147483649" r:id="rId2"/>
    <p:sldLayoutId id="2147483650" r:id="rId3"/>
    <p:sldLayoutId id="2147483653" r:id="rId4"/>
    <p:sldLayoutId id="2147483659" r:id="rId5"/>
    <p:sldLayoutId id="2147483657" r:id="rId6"/>
    <p:sldLayoutId id="2147483658" r:id="rId7"/>
  </p:sldLayoutIdLst>
  <p:txStyles>
    <p:titleStyle>
      <a:lvl1pPr algn="l" defTabSz="914400" rtl="0" eaLnBrk="1" latinLnBrk="0" hangingPunct="1">
        <a:lnSpc>
          <a:spcPct val="90000"/>
        </a:lnSpc>
        <a:spcBef>
          <a:spcPct val="0"/>
        </a:spcBef>
        <a:buNone/>
        <a:defRPr sz="4400" kern="1200">
          <a:solidFill>
            <a:srgbClr val="3E495E"/>
          </a:solidFill>
          <a:latin typeface="Helvetica" pitchFamily="2"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3E495E"/>
          </a:solidFill>
          <a:latin typeface="Helvetica"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3E495E"/>
          </a:solidFill>
          <a:latin typeface="Helvetica"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3E495E"/>
          </a:solidFill>
          <a:latin typeface="Helvetica"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3E495E"/>
          </a:solidFill>
          <a:latin typeface="Helvetica"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3E495E"/>
          </a:solidFill>
          <a:latin typeface="Helvetica"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mailto:CrisisTeamSW@burrellcenter.com"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2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image" Target="../media/image14.png"/></Relationships>
</file>

<file path=ppt/slides/_rels/slide2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46161-381A-614A-82C5-3C4BDA1F0397}"/>
              </a:ext>
            </a:extLst>
          </p:cNvPr>
          <p:cNvSpPr>
            <a:spLocks noGrp="1"/>
          </p:cNvSpPr>
          <p:nvPr>
            <p:ph type="title"/>
          </p:nvPr>
        </p:nvSpPr>
        <p:spPr/>
        <p:txBody>
          <a:bodyPr/>
          <a:lstStyle/>
          <a:p>
            <a:endParaRPr lang="en-US" dirty="0"/>
          </a:p>
        </p:txBody>
      </p:sp>
      <p:sp>
        <p:nvSpPr>
          <p:cNvPr id="3" name="Text Placeholder 2">
            <a:extLst>
              <a:ext uri="{FF2B5EF4-FFF2-40B4-BE49-F238E27FC236}">
                <a16:creationId xmlns:a16="http://schemas.microsoft.com/office/drawing/2014/main" id="{A182CC4F-6631-304C-A3B8-44BF48BA8015}"/>
              </a:ext>
            </a:extLst>
          </p:cNvPr>
          <p:cNvSpPr>
            <a:spLocks noGrp="1"/>
          </p:cNvSpPr>
          <p:nvPr>
            <p:ph type="body" idx="1"/>
          </p:nvPr>
        </p:nvSpPr>
        <p:spPr/>
        <p:txBody>
          <a:bodyPr/>
          <a:lstStyle/>
          <a:p>
            <a:endParaRPr lang="en-US"/>
          </a:p>
        </p:txBody>
      </p:sp>
      <p:pic>
        <p:nvPicPr>
          <p:cNvPr id="5" name="Picture 4">
            <a:extLst>
              <a:ext uri="{FF2B5EF4-FFF2-40B4-BE49-F238E27FC236}">
                <a16:creationId xmlns:a16="http://schemas.microsoft.com/office/drawing/2014/main" id="{9F24CC5E-2DBA-0242-A460-F7026EEFCC5B}"/>
              </a:ext>
            </a:extLst>
          </p:cNvPr>
          <p:cNvPicPr>
            <a:picLocks noChangeAspect="1"/>
          </p:cNvPicPr>
          <p:nvPr/>
        </p:nvPicPr>
        <p:blipFill>
          <a:blip r:embed="rId3"/>
          <a:stretch>
            <a:fillRect/>
          </a:stretch>
        </p:blipFill>
        <p:spPr>
          <a:xfrm>
            <a:off x="1" y="0"/>
            <a:ext cx="12192000" cy="6858000"/>
          </a:xfrm>
          <a:prstGeom prst="rect">
            <a:avLst/>
          </a:prstGeom>
        </p:spPr>
      </p:pic>
      <p:pic>
        <p:nvPicPr>
          <p:cNvPr id="10" name="Picture 9">
            <a:extLst>
              <a:ext uri="{FF2B5EF4-FFF2-40B4-BE49-F238E27FC236}">
                <a16:creationId xmlns:a16="http://schemas.microsoft.com/office/drawing/2014/main" id="{62FF42F7-9998-3045-B721-0C44F0815F25}"/>
              </a:ext>
            </a:extLst>
          </p:cNvPr>
          <p:cNvPicPr>
            <a:picLocks noChangeAspect="1"/>
          </p:cNvPicPr>
          <p:nvPr/>
        </p:nvPicPr>
        <p:blipFill>
          <a:blip r:embed="rId4"/>
          <a:stretch>
            <a:fillRect/>
          </a:stretch>
        </p:blipFill>
        <p:spPr>
          <a:xfrm>
            <a:off x="-643859" y="132786"/>
            <a:ext cx="6906636" cy="6895368"/>
          </a:xfrm>
          <a:prstGeom prst="rect">
            <a:avLst/>
          </a:prstGeom>
        </p:spPr>
      </p:pic>
      <p:sp>
        <p:nvSpPr>
          <p:cNvPr id="11" name="Rectangle 10">
            <a:extLst>
              <a:ext uri="{FF2B5EF4-FFF2-40B4-BE49-F238E27FC236}">
                <a16:creationId xmlns:a16="http://schemas.microsoft.com/office/drawing/2014/main" id="{49E372EA-AB9F-4E48-924F-A89D6B7501FD}"/>
              </a:ext>
            </a:extLst>
          </p:cNvPr>
          <p:cNvSpPr/>
          <p:nvPr/>
        </p:nvSpPr>
        <p:spPr>
          <a:xfrm>
            <a:off x="5590572" y="-1"/>
            <a:ext cx="6601428" cy="6858001"/>
          </a:xfrm>
          <a:prstGeom prst="rect">
            <a:avLst/>
          </a:prstGeom>
          <a:solidFill>
            <a:srgbClr val="74C1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7390BA9F-26E2-5948-A85B-B20245EC6783}"/>
              </a:ext>
            </a:extLst>
          </p:cNvPr>
          <p:cNvSpPr txBox="1"/>
          <p:nvPr/>
        </p:nvSpPr>
        <p:spPr>
          <a:xfrm>
            <a:off x="5695447" y="2430443"/>
            <a:ext cx="6601428" cy="1938992"/>
          </a:xfrm>
          <a:prstGeom prst="rect">
            <a:avLst/>
          </a:prstGeom>
          <a:noFill/>
        </p:spPr>
        <p:txBody>
          <a:bodyPr wrap="square" rtlCol="0">
            <a:spAutoFit/>
          </a:bodyPr>
          <a:lstStyle/>
          <a:p>
            <a:pPr algn="ctr"/>
            <a:r>
              <a:rPr lang="en-US" sz="6000" dirty="0">
                <a:solidFill>
                  <a:schemeClr val="bg1"/>
                </a:solidFill>
                <a:latin typeface="Helvetica" pitchFamily="2" charset="0"/>
              </a:rPr>
              <a:t>Supportive Care Pathway Training</a:t>
            </a:r>
          </a:p>
        </p:txBody>
      </p:sp>
      <p:sp>
        <p:nvSpPr>
          <p:cNvPr id="12" name="TextBox 11">
            <a:extLst>
              <a:ext uri="{FF2B5EF4-FFF2-40B4-BE49-F238E27FC236}">
                <a16:creationId xmlns:a16="http://schemas.microsoft.com/office/drawing/2014/main" id="{5E88E47B-C5DF-D640-A6DA-A9C279875584}"/>
              </a:ext>
            </a:extLst>
          </p:cNvPr>
          <p:cNvSpPr txBox="1"/>
          <p:nvPr/>
        </p:nvSpPr>
        <p:spPr>
          <a:xfrm>
            <a:off x="6074514" y="4850092"/>
            <a:ext cx="5633544" cy="584775"/>
          </a:xfrm>
          <a:prstGeom prst="rect">
            <a:avLst/>
          </a:prstGeom>
          <a:noFill/>
        </p:spPr>
        <p:txBody>
          <a:bodyPr wrap="square" rtlCol="0">
            <a:spAutoFit/>
          </a:bodyPr>
          <a:lstStyle/>
          <a:p>
            <a:pPr algn="ctr"/>
            <a:r>
              <a:rPr lang="en-US" sz="3200" dirty="0">
                <a:solidFill>
                  <a:schemeClr val="bg1"/>
                </a:solidFill>
                <a:latin typeface="Helvetica" pitchFamily="2" charset="0"/>
              </a:rPr>
              <a:t>Train the Champion</a:t>
            </a:r>
          </a:p>
        </p:txBody>
      </p:sp>
    </p:spTree>
    <p:extLst>
      <p:ext uri="{BB962C8B-B14F-4D97-AF65-F5344CB8AC3E}">
        <p14:creationId xmlns:p14="http://schemas.microsoft.com/office/powerpoint/2010/main" val="2942396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47F3B-2696-3547-BEAD-9E0CB224330B}"/>
              </a:ext>
            </a:extLst>
          </p:cNvPr>
          <p:cNvSpPr>
            <a:spLocks noGrp="1"/>
          </p:cNvSpPr>
          <p:nvPr>
            <p:ph type="title"/>
          </p:nvPr>
        </p:nvSpPr>
        <p:spPr/>
        <p:txBody>
          <a:bodyPr>
            <a:normAutofit/>
          </a:bodyPr>
          <a:lstStyle/>
          <a:p>
            <a:r>
              <a:rPr lang="en-US" sz="4300" b="1" dirty="0"/>
              <a:t>Pathway Process: Enrollment cont’d</a:t>
            </a:r>
          </a:p>
        </p:txBody>
      </p:sp>
      <p:sp>
        <p:nvSpPr>
          <p:cNvPr id="3" name="Content Placeholder 2">
            <a:extLst>
              <a:ext uri="{FF2B5EF4-FFF2-40B4-BE49-F238E27FC236}">
                <a16:creationId xmlns:a16="http://schemas.microsoft.com/office/drawing/2014/main" id="{0602D900-BC90-C344-BC98-48ADDBEC5BD6}"/>
              </a:ext>
            </a:extLst>
          </p:cNvPr>
          <p:cNvSpPr>
            <a:spLocks noGrp="1"/>
          </p:cNvSpPr>
          <p:nvPr>
            <p:ph idx="1"/>
          </p:nvPr>
        </p:nvSpPr>
        <p:spPr>
          <a:xfrm>
            <a:off x="1325462" y="1766517"/>
            <a:ext cx="10460974" cy="4911119"/>
          </a:xfrm>
        </p:spPr>
        <p:txBody>
          <a:bodyPr>
            <a:normAutofit fontScale="92500" lnSpcReduction="10000"/>
          </a:bodyPr>
          <a:lstStyle/>
          <a:p>
            <a:pPr lvl="1"/>
            <a:r>
              <a:rPr lang="en-US" sz="2100" b="1" dirty="0"/>
              <a:t>Step 4 – Supportive Care Pathway Information Form </a:t>
            </a:r>
          </a:p>
          <a:p>
            <a:pPr lvl="2"/>
            <a:r>
              <a:rPr lang="en-US" sz="2200" dirty="0"/>
              <a:t>Provider adding client to pathway is responsible for filling out this form and including all current providers</a:t>
            </a:r>
          </a:p>
          <a:p>
            <a:pPr lvl="2"/>
            <a:r>
              <a:rPr lang="en-US" sz="2200" dirty="0"/>
              <a:t>Primary provider depends on which service(s) client receives, </a:t>
            </a:r>
            <a:r>
              <a:rPr lang="en-US" sz="2200" b="1" dirty="0"/>
              <a:t>see hierarchy on next slide</a:t>
            </a:r>
          </a:p>
          <a:p>
            <a:pPr lvl="2"/>
            <a:r>
              <a:rPr lang="en-US" sz="2200" dirty="0"/>
              <a:t>New providers are responsible for updating the Supportive Care Pathway Information form as they are added to the treatment team</a:t>
            </a:r>
          </a:p>
          <a:p>
            <a:pPr lvl="2"/>
            <a:r>
              <a:rPr lang="en-US" sz="2200" dirty="0"/>
              <a:t>If a client is discharging from a service, the provider of that service will update this form and communicate with the treatment team</a:t>
            </a:r>
          </a:p>
          <a:p>
            <a:pPr lvl="2"/>
            <a:r>
              <a:rPr lang="en-US" sz="2200" dirty="0"/>
              <a:t>There is a field on this form that asks if you provided the SCP handout to the client </a:t>
            </a:r>
          </a:p>
          <a:p>
            <a:pPr lvl="2"/>
            <a:r>
              <a:rPr lang="en-US" sz="2200" dirty="0"/>
              <a:t>There is a field on this form that allows you to select if the client needs to be enrolled in a pathway – selecting “Yes” will prompt you to complete the Clinical Pathway Enrollment form</a:t>
            </a:r>
          </a:p>
          <a:p>
            <a:pPr lvl="2"/>
            <a:endParaRPr lang="en-US" b="1" dirty="0"/>
          </a:p>
          <a:p>
            <a:pPr marL="822960" lvl="2" indent="0">
              <a:buNone/>
            </a:pPr>
            <a:r>
              <a:rPr lang="en-US" dirty="0">
                <a:sym typeface="Wingdings" panose="05000000000000000000" pitchFamily="2" charset="2"/>
              </a:rPr>
              <a:t> </a:t>
            </a:r>
          </a:p>
          <a:p>
            <a:pPr marL="0" indent="0">
              <a:buNone/>
            </a:pPr>
            <a:endParaRPr lang="en-US" sz="4000" dirty="0"/>
          </a:p>
          <a:p>
            <a:pPr marL="0" indent="0">
              <a:buNone/>
            </a:pPr>
            <a:endParaRPr lang="en-US" sz="4000" dirty="0"/>
          </a:p>
        </p:txBody>
      </p:sp>
    </p:spTree>
    <p:extLst>
      <p:ext uri="{BB962C8B-B14F-4D97-AF65-F5344CB8AC3E}">
        <p14:creationId xmlns:p14="http://schemas.microsoft.com/office/powerpoint/2010/main" val="1371540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300" b="1" dirty="0"/>
              <a:t>Provider Hierarchy </a:t>
            </a:r>
          </a:p>
        </p:txBody>
      </p:sp>
      <p:sp>
        <p:nvSpPr>
          <p:cNvPr id="3" name="Content Placeholder 2"/>
          <p:cNvSpPr>
            <a:spLocks noGrp="1"/>
          </p:cNvSpPr>
          <p:nvPr>
            <p:ph idx="1"/>
          </p:nvPr>
        </p:nvSpPr>
        <p:spPr>
          <a:xfrm>
            <a:off x="1676400" y="1597981"/>
            <a:ext cx="10168759" cy="4731798"/>
          </a:xfrm>
        </p:spPr>
        <p:txBody>
          <a:bodyPr>
            <a:normAutofit/>
          </a:bodyPr>
          <a:lstStyle/>
          <a:p>
            <a:pPr marL="457200" lvl="1" indent="0">
              <a:buNone/>
            </a:pPr>
            <a:endParaRPr lang="en-US" sz="2000" dirty="0"/>
          </a:p>
          <a:p>
            <a:pPr lvl="1"/>
            <a:endParaRPr lang="en-US" sz="2000" dirty="0"/>
          </a:p>
          <a:p>
            <a:endParaRPr lang="en-US" dirty="0"/>
          </a:p>
        </p:txBody>
      </p:sp>
      <p:graphicFrame>
        <p:nvGraphicFramePr>
          <p:cNvPr id="7" name="Table 6">
            <a:extLst>
              <a:ext uri="{FF2B5EF4-FFF2-40B4-BE49-F238E27FC236}">
                <a16:creationId xmlns:a16="http://schemas.microsoft.com/office/drawing/2014/main" id="{2FB2AE79-1648-4642-9421-5BCBCFF961C9}"/>
              </a:ext>
            </a:extLst>
          </p:cNvPr>
          <p:cNvGraphicFramePr>
            <a:graphicFrameLocks noGrp="1"/>
          </p:cNvGraphicFramePr>
          <p:nvPr>
            <p:extLst>
              <p:ext uri="{D42A27DB-BD31-4B8C-83A1-F6EECF244321}">
                <p14:modId xmlns:p14="http://schemas.microsoft.com/office/powerpoint/2010/main" val="3005203820"/>
              </p:ext>
            </p:extLst>
          </p:nvPr>
        </p:nvGraphicFramePr>
        <p:xfrm>
          <a:off x="2635264" y="1537302"/>
          <a:ext cx="8454982" cy="4352608"/>
        </p:xfrm>
        <a:graphic>
          <a:graphicData uri="http://schemas.openxmlformats.org/drawingml/2006/table">
            <a:tbl>
              <a:tblPr firstRow="1" firstCol="1" bandRow="1"/>
              <a:tblGrid>
                <a:gridCol w="3901649">
                  <a:extLst>
                    <a:ext uri="{9D8B030D-6E8A-4147-A177-3AD203B41FA5}">
                      <a16:colId xmlns:a16="http://schemas.microsoft.com/office/drawing/2014/main" val="3280323919"/>
                    </a:ext>
                  </a:extLst>
                </a:gridCol>
                <a:gridCol w="4553333">
                  <a:extLst>
                    <a:ext uri="{9D8B030D-6E8A-4147-A177-3AD203B41FA5}">
                      <a16:colId xmlns:a16="http://schemas.microsoft.com/office/drawing/2014/main" val="2892872374"/>
                    </a:ext>
                  </a:extLst>
                </a:gridCol>
              </a:tblGrid>
              <a:tr h="0">
                <a:tc>
                  <a:txBody>
                    <a:bodyPr/>
                    <a:lstStyle/>
                    <a:p>
                      <a:pPr marL="0" marR="0" algn="ctr">
                        <a:lnSpc>
                          <a:spcPct val="150000"/>
                        </a:lnSpc>
                        <a:spcBef>
                          <a:spcPts val="0"/>
                        </a:spcBef>
                        <a:spcAft>
                          <a:spcPts val="0"/>
                        </a:spcAft>
                      </a:pPr>
                      <a:r>
                        <a:rPr lang="en-US" sz="2000" dirty="0">
                          <a:solidFill>
                            <a:srgbClr val="FFFFFF"/>
                          </a:solidFill>
                          <a:effectLst/>
                          <a:latin typeface="Arial" panose="020B0604020202020204" pitchFamily="34" charset="0"/>
                          <a:ea typeface="Calibri" panose="020F0502020204030204" pitchFamily="34" charset="0"/>
                          <a:cs typeface="Arial" panose="020B0604020202020204" pitchFamily="34" charset="0"/>
                        </a:rPr>
                        <a:t>Service(s)</a:t>
                      </a:r>
                      <a:endParaRPr lang="en-US" sz="1050" dirty="0">
                        <a:effectLst/>
                        <a:latin typeface="Arial" panose="020B0604020202020204" pitchFamily="34" charset="0"/>
                        <a:ea typeface="Calibri" panose="020F0502020204030204" pitchFamily="34" charset="0"/>
                        <a:cs typeface="Times New Roman" panose="02020603050405020304" pitchFamily="18" charset="0"/>
                      </a:endParaRPr>
                    </a:p>
                  </a:txBody>
                  <a:tcPr marL="73025" marR="730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FBECA"/>
                    </a:solidFill>
                  </a:tcPr>
                </a:tc>
                <a:tc>
                  <a:txBody>
                    <a:bodyPr/>
                    <a:lstStyle/>
                    <a:p>
                      <a:pPr marL="0" marR="0" algn="ctr">
                        <a:lnSpc>
                          <a:spcPct val="150000"/>
                        </a:lnSpc>
                        <a:spcBef>
                          <a:spcPts val="0"/>
                        </a:spcBef>
                        <a:spcAft>
                          <a:spcPts val="0"/>
                        </a:spcAft>
                      </a:pPr>
                      <a:r>
                        <a:rPr lang="en-US" sz="200" dirty="0">
                          <a:solidFill>
                            <a:srgbClr val="FFFFFF"/>
                          </a:solidFill>
                          <a:effectLst/>
                          <a:latin typeface="Arial" panose="020B0604020202020204" pitchFamily="34" charset="0"/>
                          <a:ea typeface="Calibri" panose="020F0502020204030204" pitchFamily="34"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Times New Roman" panose="02020603050405020304" pitchFamily="18" charset="0"/>
                      </a:endParaRPr>
                    </a:p>
                    <a:p>
                      <a:pPr marL="0" marR="0" algn="ctr">
                        <a:lnSpc>
                          <a:spcPct val="150000"/>
                        </a:lnSpc>
                        <a:spcBef>
                          <a:spcPts val="0"/>
                        </a:spcBef>
                        <a:spcAft>
                          <a:spcPts val="0"/>
                        </a:spcAft>
                      </a:pPr>
                      <a:r>
                        <a:rPr lang="en-US" sz="1400" dirty="0">
                          <a:solidFill>
                            <a:srgbClr val="FFFFFF"/>
                          </a:solidFill>
                          <a:effectLst/>
                          <a:latin typeface="Arial" panose="020B0604020202020204" pitchFamily="34" charset="0"/>
                          <a:ea typeface="Calibri" panose="020F0502020204030204" pitchFamily="34" charset="0"/>
                          <a:cs typeface="Arial" panose="020B0604020202020204" pitchFamily="34" charset="0"/>
                        </a:rPr>
                        <a:t>Primary Provider/ Who is Responsible to Make the Contact/Call</a:t>
                      </a:r>
                      <a:endParaRPr lang="en-US" sz="1100" dirty="0">
                        <a:effectLst/>
                        <a:latin typeface="Arial" panose="020B0604020202020204" pitchFamily="34" charset="0"/>
                        <a:ea typeface="Calibri" panose="020F0502020204030204" pitchFamily="34" charset="0"/>
                        <a:cs typeface="Times New Roman" panose="02020603050405020304" pitchFamily="18" charset="0"/>
                      </a:endParaRPr>
                    </a:p>
                    <a:p>
                      <a:pPr marL="0" marR="0" algn="ctr">
                        <a:lnSpc>
                          <a:spcPct val="150000"/>
                        </a:lnSpc>
                        <a:spcBef>
                          <a:spcPts val="0"/>
                        </a:spcBef>
                        <a:spcAft>
                          <a:spcPts val="0"/>
                        </a:spcAft>
                      </a:pPr>
                      <a:r>
                        <a:rPr lang="en-US" sz="200" dirty="0">
                          <a:solidFill>
                            <a:srgbClr val="FFFFFF"/>
                          </a:solidFill>
                          <a:effectLst/>
                          <a:latin typeface="Arial" panose="020B0604020202020204" pitchFamily="34" charset="0"/>
                          <a:ea typeface="Calibri" panose="020F0502020204030204" pitchFamily="34"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Times New Roman" panose="02020603050405020304" pitchFamily="18" charset="0"/>
                      </a:endParaRPr>
                    </a:p>
                  </a:txBody>
                  <a:tcPr marL="73025" marR="730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FBECA"/>
                    </a:solidFill>
                  </a:tcPr>
                </a:tc>
                <a:extLst>
                  <a:ext uri="{0D108BD9-81ED-4DB2-BD59-A6C34878D82A}">
                    <a16:rowId xmlns:a16="http://schemas.microsoft.com/office/drawing/2014/main" val="1861689160"/>
                  </a:ext>
                </a:extLst>
              </a:tr>
              <a:tr h="0">
                <a:tc>
                  <a:txBody>
                    <a:bodyPr/>
                    <a:lstStyle/>
                    <a:p>
                      <a:pPr marL="0" marR="0" algn="ctr">
                        <a:lnSpc>
                          <a:spcPct val="150000"/>
                        </a:lnSpc>
                        <a:spcBef>
                          <a:spcPts val="0"/>
                        </a:spcBef>
                        <a:spcAft>
                          <a:spcPts val="0"/>
                        </a:spcAft>
                      </a:pPr>
                      <a:r>
                        <a:rPr lang="en-US" sz="300" b="1" dirty="0">
                          <a:effectLst/>
                          <a:latin typeface="Arial" panose="020B0604020202020204" pitchFamily="34" charset="0"/>
                          <a:ea typeface="Calibri" panose="020F0502020204030204" pitchFamily="34" charset="0"/>
                          <a:cs typeface="Arial" panose="020B0604020202020204" pitchFamily="34" charset="0"/>
                        </a:rPr>
                        <a:t> </a:t>
                      </a:r>
                      <a:endParaRPr lang="en-US"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algn="ctr">
                        <a:lnSpc>
                          <a:spcPct val="150000"/>
                        </a:lnSpc>
                        <a:spcBef>
                          <a:spcPts val="0"/>
                        </a:spcBef>
                        <a:spcAft>
                          <a:spcPts val="0"/>
                        </a:spcAft>
                      </a:pPr>
                      <a:r>
                        <a:rPr lang="en-US" sz="1200" b="1" dirty="0">
                          <a:effectLst/>
                          <a:latin typeface="Arial" panose="020B0604020202020204" pitchFamily="34" charset="0"/>
                          <a:ea typeface="Calibri" panose="020F0502020204030204" pitchFamily="34" charset="0"/>
                          <a:cs typeface="Arial" panose="020B0604020202020204" pitchFamily="34" charset="0"/>
                        </a:rPr>
                        <a:t>CPR, Recovery, Outpatient, Psychiatry</a:t>
                      </a:r>
                      <a:endParaRPr lang="en-US"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algn="ctr">
                        <a:lnSpc>
                          <a:spcPct val="150000"/>
                        </a:lnSpc>
                        <a:spcBef>
                          <a:spcPts val="0"/>
                        </a:spcBef>
                        <a:spcAft>
                          <a:spcPts val="0"/>
                        </a:spcAft>
                      </a:pPr>
                      <a:r>
                        <a:rPr lang="en-US" sz="300" b="1" dirty="0">
                          <a:effectLst/>
                          <a:latin typeface="Arial" panose="020B0604020202020204" pitchFamily="34" charset="0"/>
                          <a:ea typeface="Calibri" panose="020F0502020204030204" pitchFamily="34" charset="0"/>
                          <a:cs typeface="Arial" panose="020B0604020202020204" pitchFamily="34" charset="0"/>
                        </a:rPr>
                        <a:t> </a:t>
                      </a:r>
                      <a:endParaRPr lang="en-US" sz="1200" dirty="0">
                        <a:effectLst/>
                        <a:latin typeface="Arial" panose="020B0604020202020204" pitchFamily="34" charset="0"/>
                        <a:ea typeface="Calibri" panose="020F0502020204030204" pitchFamily="34" charset="0"/>
                        <a:cs typeface="Times New Roman" panose="02020603050405020304" pitchFamily="18" charset="0"/>
                      </a:endParaRPr>
                    </a:p>
                  </a:txBody>
                  <a:tcPr marL="73025" marR="730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50000"/>
                        </a:lnSpc>
                        <a:spcBef>
                          <a:spcPts val="0"/>
                        </a:spcBef>
                        <a:spcAft>
                          <a:spcPts val="0"/>
                        </a:spcAft>
                      </a:pPr>
                      <a:r>
                        <a:rPr lang="en-US" sz="300" dirty="0">
                          <a:effectLst/>
                          <a:latin typeface="Arial" panose="020B0604020202020204" pitchFamily="34" charset="0"/>
                          <a:ea typeface="Calibri" panose="020F0502020204030204" pitchFamily="34" charset="0"/>
                          <a:cs typeface="Arial" panose="020B0604020202020204" pitchFamily="34" charset="0"/>
                        </a:rPr>
                        <a:t> </a:t>
                      </a:r>
                      <a:endParaRPr lang="en-US"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50000"/>
                        </a:lnSpc>
                        <a:spcBef>
                          <a:spcPts val="0"/>
                        </a:spcBef>
                        <a:spcAft>
                          <a:spcPts val="0"/>
                        </a:spcAft>
                      </a:pPr>
                      <a:r>
                        <a:rPr lang="en-US" sz="1400" dirty="0">
                          <a:effectLst/>
                          <a:latin typeface="Arial" panose="020B0604020202020204" pitchFamily="34" charset="0"/>
                          <a:ea typeface="Calibri" panose="020F0502020204030204" pitchFamily="34" charset="0"/>
                          <a:cs typeface="Arial" panose="020B0604020202020204" pitchFamily="34" charset="0"/>
                        </a:rPr>
                        <a:t>CSS or SBSS</a:t>
                      </a: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67922505"/>
                  </a:ext>
                </a:extLst>
              </a:tr>
              <a:tr h="0">
                <a:tc>
                  <a:txBody>
                    <a:bodyPr/>
                    <a:lstStyle/>
                    <a:p>
                      <a:pPr marL="0" marR="0" algn="ctr">
                        <a:lnSpc>
                          <a:spcPct val="150000"/>
                        </a:lnSpc>
                        <a:spcBef>
                          <a:spcPts val="0"/>
                        </a:spcBef>
                        <a:spcAft>
                          <a:spcPts val="0"/>
                        </a:spcAft>
                      </a:pPr>
                      <a:r>
                        <a:rPr lang="en-US" sz="300" b="1" dirty="0">
                          <a:effectLst/>
                          <a:latin typeface="Arial" panose="020B0604020202020204" pitchFamily="34" charset="0"/>
                          <a:ea typeface="Calibri" panose="020F0502020204030204" pitchFamily="34" charset="0"/>
                          <a:cs typeface="Arial" panose="020B0604020202020204" pitchFamily="34" charset="0"/>
                        </a:rPr>
                        <a:t> </a:t>
                      </a:r>
                      <a:endParaRPr lang="en-US"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algn="ctr">
                        <a:lnSpc>
                          <a:spcPct val="150000"/>
                        </a:lnSpc>
                        <a:spcBef>
                          <a:spcPts val="0"/>
                        </a:spcBef>
                        <a:spcAft>
                          <a:spcPts val="0"/>
                        </a:spcAft>
                      </a:pPr>
                      <a:r>
                        <a:rPr lang="en-US" sz="1200" b="1" dirty="0">
                          <a:effectLst/>
                          <a:latin typeface="Arial" panose="020B0604020202020204" pitchFamily="34" charset="0"/>
                          <a:ea typeface="Calibri" panose="020F0502020204030204" pitchFamily="34" charset="0"/>
                          <a:cs typeface="Arial" panose="020B0604020202020204" pitchFamily="34" charset="0"/>
                        </a:rPr>
                        <a:t>Recovery, Outpatient, Psychiatry</a:t>
                      </a:r>
                      <a:endParaRPr lang="en-US"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algn="ctr">
                        <a:lnSpc>
                          <a:spcPct val="150000"/>
                        </a:lnSpc>
                        <a:spcBef>
                          <a:spcPts val="0"/>
                        </a:spcBef>
                        <a:spcAft>
                          <a:spcPts val="0"/>
                        </a:spcAft>
                      </a:pPr>
                      <a:r>
                        <a:rPr lang="en-US" sz="300" b="1" dirty="0">
                          <a:effectLst/>
                          <a:latin typeface="Arial" panose="020B0604020202020204" pitchFamily="34" charset="0"/>
                          <a:ea typeface="Calibri" panose="020F0502020204030204" pitchFamily="34" charset="0"/>
                          <a:cs typeface="Arial" panose="020B0604020202020204" pitchFamily="34" charset="0"/>
                        </a:rPr>
                        <a:t> </a:t>
                      </a:r>
                      <a:endParaRPr lang="en-US" sz="1200" dirty="0">
                        <a:effectLst/>
                        <a:latin typeface="Arial" panose="020B0604020202020204" pitchFamily="34" charset="0"/>
                        <a:ea typeface="Calibri" panose="020F0502020204030204" pitchFamily="34" charset="0"/>
                        <a:cs typeface="Times New Roman" panose="02020603050405020304" pitchFamily="18" charset="0"/>
                      </a:endParaRPr>
                    </a:p>
                  </a:txBody>
                  <a:tcPr marL="73025" marR="730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50000"/>
                        </a:lnSpc>
                        <a:spcBef>
                          <a:spcPts val="0"/>
                        </a:spcBef>
                        <a:spcAft>
                          <a:spcPts val="0"/>
                        </a:spcAft>
                      </a:pPr>
                      <a:r>
                        <a:rPr lang="en-US" sz="300" dirty="0">
                          <a:effectLst/>
                          <a:latin typeface="Arial" panose="020B0604020202020204" pitchFamily="34" charset="0"/>
                          <a:ea typeface="Calibri" panose="020F0502020204030204" pitchFamily="34" charset="0"/>
                          <a:cs typeface="Arial" panose="020B0604020202020204" pitchFamily="34" charset="0"/>
                        </a:rPr>
                        <a:t> </a:t>
                      </a:r>
                      <a:endParaRPr lang="en-US"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50000"/>
                        </a:lnSpc>
                        <a:spcBef>
                          <a:spcPts val="0"/>
                        </a:spcBef>
                        <a:spcAft>
                          <a:spcPts val="0"/>
                        </a:spcAft>
                      </a:pPr>
                      <a:r>
                        <a:rPr lang="en-US" sz="1400" dirty="0">
                          <a:effectLst/>
                          <a:latin typeface="Arial" panose="020B0604020202020204" pitchFamily="34" charset="0"/>
                          <a:ea typeface="Calibri" panose="020F0502020204030204" pitchFamily="34" charset="0"/>
                          <a:cs typeface="Arial" panose="020B0604020202020204" pitchFamily="34" charset="0"/>
                        </a:rPr>
                        <a:t>Recovery Provider</a:t>
                      </a: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8937883"/>
                  </a:ext>
                </a:extLst>
              </a:tr>
              <a:tr h="0">
                <a:tc>
                  <a:txBody>
                    <a:bodyPr/>
                    <a:lstStyle/>
                    <a:p>
                      <a:pPr marL="0" marR="0" algn="ctr">
                        <a:lnSpc>
                          <a:spcPct val="150000"/>
                        </a:lnSpc>
                        <a:spcBef>
                          <a:spcPts val="0"/>
                        </a:spcBef>
                        <a:spcAft>
                          <a:spcPts val="0"/>
                        </a:spcAft>
                      </a:pPr>
                      <a:r>
                        <a:rPr lang="en-US" sz="300" b="1" dirty="0">
                          <a:effectLst/>
                          <a:latin typeface="Arial" panose="020B0604020202020204" pitchFamily="34" charset="0"/>
                          <a:ea typeface="Calibri" panose="020F0502020204030204" pitchFamily="34" charset="0"/>
                          <a:cs typeface="Arial" panose="020B0604020202020204" pitchFamily="34" charset="0"/>
                        </a:rPr>
                        <a:t> </a:t>
                      </a:r>
                      <a:endParaRPr lang="en-US"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algn="ctr">
                        <a:lnSpc>
                          <a:spcPct val="150000"/>
                        </a:lnSpc>
                        <a:spcBef>
                          <a:spcPts val="0"/>
                        </a:spcBef>
                        <a:spcAft>
                          <a:spcPts val="0"/>
                        </a:spcAft>
                      </a:pPr>
                      <a:r>
                        <a:rPr lang="en-US" sz="1200" b="1" dirty="0">
                          <a:effectLst/>
                          <a:latin typeface="Arial" panose="020B0604020202020204" pitchFamily="34" charset="0"/>
                          <a:ea typeface="Calibri" panose="020F0502020204030204" pitchFamily="34" charset="0"/>
                          <a:cs typeface="Arial" panose="020B0604020202020204" pitchFamily="34" charset="0"/>
                        </a:rPr>
                        <a:t>Outpatient (SBS), Psychiatry</a:t>
                      </a:r>
                      <a:endParaRPr lang="en-US"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algn="ctr">
                        <a:lnSpc>
                          <a:spcPct val="150000"/>
                        </a:lnSpc>
                        <a:spcBef>
                          <a:spcPts val="0"/>
                        </a:spcBef>
                        <a:spcAft>
                          <a:spcPts val="0"/>
                        </a:spcAft>
                      </a:pPr>
                      <a:r>
                        <a:rPr lang="en-US" sz="300" b="1" dirty="0">
                          <a:effectLst/>
                          <a:latin typeface="Arial" panose="020B0604020202020204" pitchFamily="34" charset="0"/>
                          <a:ea typeface="Calibri" panose="020F0502020204030204" pitchFamily="34" charset="0"/>
                          <a:cs typeface="Arial" panose="020B0604020202020204" pitchFamily="34" charset="0"/>
                        </a:rPr>
                        <a:t> </a:t>
                      </a:r>
                      <a:endParaRPr lang="en-US" sz="1200" dirty="0">
                        <a:effectLst/>
                        <a:latin typeface="Arial" panose="020B0604020202020204" pitchFamily="34" charset="0"/>
                        <a:ea typeface="Calibri" panose="020F0502020204030204" pitchFamily="34" charset="0"/>
                        <a:cs typeface="Times New Roman" panose="02020603050405020304" pitchFamily="18" charset="0"/>
                      </a:endParaRPr>
                    </a:p>
                  </a:txBody>
                  <a:tcPr marL="73025" marR="730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50000"/>
                        </a:lnSpc>
                        <a:spcBef>
                          <a:spcPts val="0"/>
                        </a:spcBef>
                        <a:spcAft>
                          <a:spcPts val="0"/>
                        </a:spcAft>
                      </a:pPr>
                      <a:r>
                        <a:rPr lang="en-US" sz="300" dirty="0">
                          <a:effectLst/>
                          <a:latin typeface="Arial" panose="020B0604020202020204" pitchFamily="34" charset="0"/>
                          <a:ea typeface="Calibri" panose="020F0502020204030204" pitchFamily="34" charset="0"/>
                          <a:cs typeface="Arial" panose="020B0604020202020204" pitchFamily="34" charset="0"/>
                        </a:rPr>
                        <a:t> </a:t>
                      </a:r>
                      <a:endParaRPr lang="en-US"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50000"/>
                        </a:lnSpc>
                        <a:spcBef>
                          <a:spcPts val="0"/>
                        </a:spcBef>
                        <a:spcAft>
                          <a:spcPts val="0"/>
                        </a:spcAft>
                      </a:pPr>
                      <a:r>
                        <a:rPr lang="en-US" sz="1400" dirty="0">
                          <a:effectLst/>
                          <a:latin typeface="Arial" panose="020B0604020202020204" pitchFamily="34" charset="0"/>
                          <a:ea typeface="Calibri" panose="020F0502020204030204" pitchFamily="34" charset="0"/>
                          <a:cs typeface="Arial" panose="020B0604020202020204" pitchFamily="34" charset="0"/>
                        </a:rPr>
                        <a:t>SBS Provider</a:t>
                      </a: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02165286"/>
                  </a:ext>
                </a:extLst>
              </a:tr>
              <a:tr h="0">
                <a:tc>
                  <a:txBody>
                    <a:bodyPr/>
                    <a:lstStyle/>
                    <a:p>
                      <a:pPr marL="0" marR="0" algn="ctr">
                        <a:lnSpc>
                          <a:spcPct val="150000"/>
                        </a:lnSpc>
                        <a:spcBef>
                          <a:spcPts val="0"/>
                        </a:spcBef>
                        <a:spcAft>
                          <a:spcPts val="0"/>
                        </a:spcAft>
                      </a:pPr>
                      <a:r>
                        <a:rPr lang="en-US" sz="300" b="1" dirty="0">
                          <a:effectLst/>
                          <a:latin typeface="Arial" panose="020B0604020202020204" pitchFamily="34" charset="0"/>
                          <a:ea typeface="Calibri" panose="020F0502020204030204" pitchFamily="34" charset="0"/>
                          <a:cs typeface="Arial" panose="020B0604020202020204" pitchFamily="34" charset="0"/>
                        </a:rPr>
                        <a:t> </a:t>
                      </a:r>
                      <a:endParaRPr lang="en-US"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algn="ctr">
                        <a:lnSpc>
                          <a:spcPct val="150000"/>
                        </a:lnSpc>
                        <a:spcBef>
                          <a:spcPts val="0"/>
                        </a:spcBef>
                        <a:spcAft>
                          <a:spcPts val="0"/>
                        </a:spcAft>
                      </a:pPr>
                      <a:r>
                        <a:rPr lang="en-US" sz="1200" b="1" dirty="0">
                          <a:effectLst/>
                          <a:latin typeface="Arial" panose="020B0604020202020204" pitchFamily="34" charset="0"/>
                          <a:ea typeface="Calibri" panose="020F0502020204030204" pitchFamily="34" charset="0"/>
                          <a:cs typeface="Arial" panose="020B0604020202020204" pitchFamily="34" charset="0"/>
                        </a:rPr>
                        <a:t>Outpatient (non-SBS), Psychiatry</a:t>
                      </a:r>
                      <a:endParaRPr lang="en-US"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algn="ctr">
                        <a:lnSpc>
                          <a:spcPct val="150000"/>
                        </a:lnSpc>
                        <a:spcBef>
                          <a:spcPts val="0"/>
                        </a:spcBef>
                        <a:spcAft>
                          <a:spcPts val="0"/>
                        </a:spcAft>
                      </a:pPr>
                      <a:r>
                        <a:rPr lang="en-US" sz="300" b="1" dirty="0">
                          <a:effectLst/>
                          <a:latin typeface="Arial" panose="020B0604020202020204" pitchFamily="34" charset="0"/>
                          <a:ea typeface="Calibri" panose="020F0502020204030204" pitchFamily="34" charset="0"/>
                          <a:cs typeface="Arial" panose="020B0604020202020204" pitchFamily="34" charset="0"/>
                        </a:rPr>
                        <a:t> </a:t>
                      </a:r>
                      <a:endParaRPr lang="en-US" sz="1200" dirty="0">
                        <a:effectLst/>
                        <a:latin typeface="Arial" panose="020B0604020202020204" pitchFamily="34" charset="0"/>
                        <a:ea typeface="Calibri" panose="020F0502020204030204" pitchFamily="34" charset="0"/>
                        <a:cs typeface="Times New Roman" panose="02020603050405020304" pitchFamily="18" charset="0"/>
                      </a:endParaRPr>
                    </a:p>
                  </a:txBody>
                  <a:tcPr marL="73025" marR="730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50000"/>
                        </a:lnSpc>
                        <a:spcBef>
                          <a:spcPts val="0"/>
                        </a:spcBef>
                        <a:spcAft>
                          <a:spcPts val="0"/>
                        </a:spcAft>
                      </a:pPr>
                      <a:r>
                        <a:rPr lang="en-US" sz="300" dirty="0">
                          <a:effectLst/>
                          <a:latin typeface="Arial" panose="020B0604020202020204" pitchFamily="34" charset="0"/>
                          <a:ea typeface="Calibri" panose="020F0502020204030204" pitchFamily="34" charset="0"/>
                          <a:cs typeface="Arial" panose="020B0604020202020204" pitchFamily="34" charset="0"/>
                        </a:rPr>
                        <a:t> </a:t>
                      </a:r>
                      <a:endParaRPr lang="en-US"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50000"/>
                        </a:lnSpc>
                        <a:spcBef>
                          <a:spcPts val="0"/>
                        </a:spcBef>
                        <a:spcAft>
                          <a:spcPts val="0"/>
                        </a:spcAft>
                      </a:pPr>
                      <a:r>
                        <a:rPr lang="en-US" sz="1400" dirty="0">
                          <a:effectLst/>
                          <a:latin typeface="Arial" panose="020B0604020202020204" pitchFamily="34" charset="0"/>
                          <a:ea typeface="Calibri" panose="020F0502020204030204" pitchFamily="34" charset="0"/>
                          <a:cs typeface="Arial" panose="020B0604020202020204" pitchFamily="34" charset="0"/>
                        </a:rPr>
                        <a:t>Crisis Team</a:t>
                      </a: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88157528"/>
                  </a:ext>
                </a:extLst>
              </a:tr>
              <a:tr h="0">
                <a:tc>
                  <a:txBody>
                    <a:bodyPr/>
                    <a:lstStyle/>
                    <a:p>
                      <a:pPr marL="0" marR="0" algn="ctr">
                        <a:lnSpc>
                          <a:spcPct val="150000"/>
                        </a:lnSpc>
                        <a:spcBef>
                          <a:spcPts val="0"/>
                        </a:spcBef>
                        <a:spcAft>
                          <a:spcPts val="0"/>
                        </a:spcAft>
                      </a:pPr>
                      <a:r>
                        <a:rPr lang="en-US" sz="300" b="1" dirty="0">
                          <a:effectLst/>
                          <a:latin typeface="Arial" panose="020B0604020202020204" pitchFamily="34" charset="0"/>
                          <a:ea typeface="Calibri" panose="020F0502020204030204" pitchFamily="34" charset="0"/>
                          <a:cs typeface="Arial" panose="020B0604020202020204" pitchFamily="34" charset="0"/>
                        </a:rPr>
                        <a:t> </a:t>
                      </a:r>
                      <a:endParaRPr lang="en-US"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algn="ctr">
                        <a:lnSpc>
                          <a:spcPct val="150000"/>
                        </a:lnSpc>
                        <a:spcBef>
                          <a:spcPts val="0"/>
                        </a:spcBef>
                        <a:spcAft>
                          <a:spcPts val="0"/>
                        </a:spcAft>
                      </a:pPr>
                      <a:r>
                        <a:rPr lang="en-US" sz="1200" b="1" dirty="0">
                          <a:effectLst/>
                          <a:latin typeface="Arial" panose="020B0604020202020204" pitchFamily="34" charset="0"/>
                          <a:ea typeface="Calibri" panose="020F0502020204030204" pitchFamily="34" charset="0"/>
                          <a:cs typeface="Arial" panose="020B0604020202020204" pitchFamily="34" charset="0"/>
                        </a:rPr>
                        <a:t>Psychiatry</a:t>
                      </a:r>
                      <a:endParaRPr lang="en-US"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algn="ctr">
                        <a:lnSpc>
                          <a:spcPct val="150000"/>
                        </a:lnSpc>
                        <a:spcBef>
                          <a:spcPts val="0"/>
                        </a:spcBef>
                        <a:spcAft>
                          <a:spcPts val="0"/>
                        </a:spcAft>
                      </a:pPr>
                      <a:r>
                        <a:rPr lang="en-US" sz="300" b="1" dirty="0">
                          <a:effectLst/>
                          <a:latin typeface="Arial" panose="020B0604020202020204" pitchFamily="34" charset="0"/>
                          <a:ea typeface="Calibri" panose="020F0502020204030204" pitchFamily="34" charset="0"/>
                          <a:cs typeface="Arial" panose="020B0604020202020204" pitchFamily="34" charset="0"/>
                        </a:rPr>
                        <a:t> </a:t>
                      </a:r>
                      <a:endParaRPr lang="en-US" sz="1200" dirty="0">
                        <a:effectLst/>
                        <a:latin typeface="Arial" panose="020B0604020202020204" pitchFamily="34" charset="0"/>
                        <a:ea typeface="Calibri" panose="020F0502020204030204" pitchFamily="34" charset="0"/>
                        <a:cs typeface="Times New Roman" panose="02020603050405020304" pitchFamily="18" charset="0"/>
                      </a:endParaRPr>
                    </a:p>
                  </a:txBody>
                  <a:tcPr marL="73025" marR="730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50000"/>
                        </a:lnSpc>
                        <a:spcBef>
                          <a:spcPts val="0"/>
                        </a:spcBef>
                        <a:spcAft>
                          <a:spcPts val="0"/>
                        </a:spcAft>
                      </a:pPr>
                      <a:r>
                        <a:rPr lang="en-US" sz="300" dirty="0">
                          <a:effectLst/>
                          <a:latin typeface="Arial" panose="020B0604020202020204" pitchFamily="34" charset="0"/>
                          <a:ea typeface="Calibri" panose="020F0502020204030204" pitchFamily="34" charset="0"/>
                          <a:cs typeface="Arial" panose="020B0604020202020204" pitchFamily="34" charset="0"/>
                        </a:rPr>
                        <a:t> </a:t>
                      </a:r>
                      <a:endParaRPr lang="en-US"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50000"/>
                        </a:lnSpc>
                        <a:spcBef>
                          <a:spcPts val="0"/>
                        </a:spcBef>
                        <a:spcAft>
                          <a:spcPts val="0"/>
                        </a:spcAft>
                      </a:pPr>
                      <a:r>
                        <a:rPr lang="en-US" sz="1400" dirty="0">
                          <a:effectLst/>
                          <a:latin typeface="Arial" panose="020B0604020202020204" pitchFamily="34" charset="0"/>
                          <a:ea typeface="Calibri" panose="020F0502020204030204" pitchFamily="34" charset="0"/>
                          <a:cs typeface="Arial" panose="020B0604020202020204" pitchFamily="34" charset="0"/>
                        </a:rPr>
                        <a:t>Crisis Team</a:t>
                      </a: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39543487"/>
                  </a:ext>
                </a:extLst>
              </a:tr>
              <a:tr h="0">
                <a:tc>
                  <a:txBody>
                    <a:bodyPr/>
                    <a:lstStyle/>
                    <a:p>
                      <a:pPr marL="0" marR="0" algn="ctr">
                        <a:lnSpc>
                          <a:spcPct val="150000"/>
                        </a:lnSpc>
                        <a:spcBef>
                          <a:spcPts val="0"/>
                        </a:spcBef>
                        <a:spcAft>
                          <a:spcPts val="0"/>
                        </a:spcAft>
                      </a:pPr>
                      <a:r>
                        <a:rPr lang="en-US" sz="300" b="1" dirty="0">
                          <a:effectLst/>
                          <a:latin typeface="Arial" panose="020B0604020202020204" pitchFamily="34" charset="0"/>
                          <a:ea typeface="Calibri" panose="020F0502020204030204" pitchFamily="34" charset="0"/>
                          <a:cs typeface="Arial" panose="020B0604020202020204" pitchFamily="34" charset="0"/>
                        </a:rPr>
                        <a:t> </a:t>
                      </a:r>
                      <a:endParaRPr lang="en-US"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algn="ctr">
                        <a:lnSpc>
                          <a:spcPct val="150000"/>
                        </a:lnSpc>
                        <a:spcBef>
                          <a:spcPts val="0"/>
                        </a:spcBef>
                        <a:spcAft>
                          <a:spcPts val="0"/>
                        </a:spcAft>
                      </a:pPr>
                      <a:r>
                        <a:rPr lang="en-US" sz="1200" b="1" dirty="0">
                          <a:effectLst/>
                          <a:latin typeface="Arial" panose="020B0604020202020204" pitchFamily="34" charset="0"/>
                          <a:ea typeface="Calibri" panose="020F0502020204030204" pitchFamily="34" charset="0"/>
                          <a:cs typeface="Arial" panose="020B0604020202020204" pitchFamily="34" charset="0"/>
                        </a:rPr>
                        <a:t>Outpatient (SBS)</a:t>
                      </a:r>
                      <a:endParaRPr lang="en-US"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algn="ctr">
                        <a:lnSpc>
                          <a:spcPct val="150000"/>
                        </a:lnSpc>
                        <a:spcBef>
                          <a:spcPts val="0"/>
                        </a:spcBef>
                        <a:spcAft>
                          <a:spcPts val="0"/>
                        </a:spcAft>
                      </a:pPr>
                      <a:r>
                        <a:rPr lang="en-US" sz="300" b="1" dirty="0">
                          <a:effectLst/>
                          <a:latin typeface="Arial" panose="020B0604020202020204" pitchFamily="34" charset="0"/>
                          <a:ea typeface="Calibri" panose="020F0502020204030204" pitchFamily="34" charset="0"/>
                          <a:cs typeface="Arial" panose="020B0604020202020204" pitchFamily="34" charset="0"/>
                        </a:rPr>
                        <a:t> </a:t>
                      </a:r>
                      <a:endParaRPr lang="en-US" sz="1200" dirty="0">
                        <a:effectLst/>
                        <a:latin typeface="Arial" panose="020B0604020202020204" pitchFamily="34" charset="0"/>
                        <a:ea typeface="Calibri" panose="020F0502020204030204" pitchFamily="34" charset="0"/>
                        <a:cs typeface="Times New Roman" panose="02020603050405020304" pitchFamily="18" charset="0"/>
                      </a:endParaRPr>
                    </a:p>
                  </a:txBody>
                  <a:tcPr marL="73025" marR="730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50000"/>
                        </a:lnSpc>
                        <a:spcBef>
                          <a:spcPts val="0"/>
                        </a:spcBef>
                        <a:spcAft>
                          <a:spcPts val="0"/>
                        </a:spcAft>
                      </a:pPr>
                      <a:r>
                        <a:rPr lang="en-US" sz="300" dirty="0">
                          <a:effectLst/>
                          <a:latin typeface="Arial" panose="020B0604020202020204" pitchFamily="34" charset="0"/>
                          <a:ea typeface="Calibri" panose="020F0502020204030204" pitchFamily="34" charset="0"/>
                          <a:cs typeface="Arial" panose="020B0604020202020204" pitchFamily="34" charset="0"/>
                        </a:rPr>
                        <a:t> </a:t>
                      </a:r>
                      <a:endParaRPr lang="en-US"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50000"/>
                        </a:lnSpc>
                        <a:spcBef>
                          <a:spcPts val="0"/>
                        </a:spcBef>
                        <a:spcAft>
                          <a:spcPts val="0"/>
                        </a:spcAft>
                      </a:pPr>
                      <a:r>
                        <a:rPr lang="en-US" sz="1400" dirty="0">
                          <a:effectLst/>
                          <a:latin typeface="Arial" panose="020B0604020202020204" pitchFamily="34" charset="0"/>
                          <a:ea typeface="Calibri" panose="020F0502020204030204" pitchFamily="34" charset="0"/>
                          <a:cs typeface="Arial" panose="020B0604020202020204" pitchFamily="34" charset="0"/>
                        </a:rPr>
                        <a:t>SBS Provider</a:t>
                      </a: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18929924"/>
                  </a:ext>
                </a:extLst>
              </a:tr>
              <a:tr h="0">
                <a:tc>
                  <a:txBody>
                    <a:bodyPr/>
                    <a:lstStyle/>
                    <a:p>
                      <a:pPr marL="0" marR="0" algn="ctr">
                        <a:lnSpc>
                          <a:spcPct val="150000"/>
                        </a:lnSpc>
                        <a:spcBef>
                          <a:spcPts val="0"/>
                        </a:spcBef>
                        <a:spcAft>
                          <a:spcPts val="0"/>
                        </a:spcAft>
                      </a:pPr>
                      <a:r>
                        <a:rPr lang="en-US" sz="300" b="1" dirty="0">
                          <a:effectLst/>
                          <a:latin typeface="Arial" panose="020B0604020202020204" pitchFamily="34" charset="0"/>
                          <a:ea typeface="Calibri" panose="020F0502020204030204" pitchFamily="34" charset="0"/>
                          <a:cs typeface="Arial" panose="020B0604020202020204" pitchFamily="34" charset="0"/>
                        </a:rPr>
                        <a:t> </a:t>
                      </a:r>
                      <a:endParaRPr lang="en-US"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algn="ctr">
                        <a:lnSpc>
                          <a:spcPct val="150000"/>
                        </a:lnSpc>
                        <a:spcBef>
                          <a:spcPts val="0"/>
                        </a:spcBef>
                        <a:spcAft>
                          <a:spcPts val="0"/>
                        </a:spcAft>
                      </a:pPr>
                      <a:r>
                        <a:rPr lang="en-US" sz="1200" b="1" dirty="0">
                          <a:effectLst/>
                          <a:latin typeface="Arial" panose="020B0604020202020204" pitchFamily="34" charset="0"/>
                          <a:ea typeface="Calibri" panose="020F0502020204030204" pitchFamily="34" charset="0"/>
                          <a:cs typeface="Arial" panose="020B0604020202020204" pitchFamily="34" charset="0"/>
                        </a:rPr>
                        <a:t>Outpatient (non-SBS)</a:t>
                      </a:r>
                      <a:endParaRPr lang="en-US"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algn="ctr">
                        <a:lnSpc>
                          <a:spcPct val="150000"/>
                        </a:lnSpc>
                        <a:spcBef>
                          <a:spcPts val="0"/>
                        </a:spcBef>
                        <a:spcAft>
                          <a:spcPts val="0"/>
                        </a:spcAft>
                      </a:pPr>
                      <a:r>
                        <a:rPr lang="en-US" sz="300" b="1" dirty="0">
                          <a:effectLst/>
                          <a:latin typeface="Arial" panose="020B0604020202020204" pitchFamily="34" charset="0"/>
                          <a:ea typeface="Calibri" panose="020F0502020204030204" pitchFamily="34" charset="0"/>
                          <a:cs typeface="Arial" panose="020B0604020202020204" pitchFamily="34" charset="0"/>
                        </a:rPr>
                        <a:t> </a:t>
                      </a:r>
                      <a:endParaRPr lang="en-US" sz="1200" dirty="0">
                        <a:effectLst/>
                        <a:latin typeface="Arial" panose="020B0604020202020204" pitchFamily="34" charset="0"/>
                        <a:ea typeface="Calibri" panose="020F0502020204030204" pitchFamily="34" charset="0"/>
                        <a:cs typeface="Times New Roman" panose="02020603050405020304" pitchFamily="18" charset="0"/>
                      </a:endParaRPr>
                    </a:p>
                  </a:txBody>
                  <a:tcPr marL="73025" marR="730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50000"/>
                        </a:lnSpc>
                        <a:spcBef>
                          <a:spcPts val="0"/>
                        </a:spcBef>
                        <a:spcAft>
                          <a:spcPts val="0"/>
                        </a:spcAft>
                      </a:pPr>
                      <a:r>
                        <a:rPr lang="en-US" sz="300" dirty="0">
                          <a:effectLst/>
                          <a:latin typeface="Arial" panose="020B0604020202020204" pitchFamily="34" charset="0"/>
                          <a:ea typeface="Calibri" panose="020F0502020204030204" pitchFamily="34" charset="0"/>
                          <a:cs typeface="Arial" panose="020B0604020202020204" pitchFamily="34" charset="0"/>
                        </a:rPr>
                        <a:t> </a:t>
                      </a:r>
                      <a:endParaRPr lang="en-US"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50000"/>
                        </a:lnSpc>
                        <a:spcBef>
                          <a:spcPts val="0"/>
                        </a:spcBef>
                        <a:spcAft>
                          <a:spcPts val="0"/>
                        </a:spcAft>
                      </a:pPr>
                      <a:r>
                        <a:rPr lang="en-US" sz="1400" dirty="0">
                          <a:effectLst/>
                          <a:latin typeface="Arial" panose="020B0604020202020204" pitchFamily="34" charset="0"/>
                          <a:ea typeface="Calibri" panose="020F0502020204030204" pitchFamily="34" charset="0"/>
                          <a:cs typeface="Arial" panose="020B0604020202020204" pitchFamily="34" charset="0"/>
                        </a:rPr>
                        <a:t>Crisis Team</a:t>
                      </a: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12849180"/>
                  </a:ext>
                </a:extLst>
              </a:tr>
              <a:tr h="0">
                <a:tc>
                  <a:txBody>
                    <a:bodyPr/>
                    <a:lstStyle/>
                    <a:p>
                      <a:pPr marL="0" marR="0" algn="ctr">
                        <a:lnSpc>
                          <a:spcPct val="150000"/>
                        </a:lnSpc>
                        <a:spcBef>
                          <a:spcPts val="0"/>
                        </a:spcBef>
                        <a:spcAft>
                          <a:spcPts val="0"/>
                        </a:spcAft>
                      </a:pPr>
                      <a:r>
                        <a:rPr lang="en-US" sz="300" b="1" dirty="0">
                          <a:effectLst/>
                          <a:latin typeface="Arial" panose="020B0604020202020204" pitchFamily="34" charset="0"/>
                          <a:ea typeface="Calibri" panose="020F0502020204030204" pitchFamily="34" charset="0"/>
                          <a:cs typeface="Arial" panose="020B0604020202020204" pitchFamily="34" charset="0"/>
                        </a:rPr>
                        <a:t> </a:t>
                      </a:r>
                      <a:endParaRPr lang="en-US"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algn="ctr">
                        <a:lnSpc>
                          <a:spcPct val="150000"/>
                        </a:lnSpc>
                        <a:spcBef>
                          <a:spcPts val="0"/>
                        </a:spcBef>
                        <a:spcAft>
                          <a:spcPts val="0"/>
                        </a:spcAft>
                      </a:pPr>
                      <a:r>
                        <a:rPr lang="en-US" sz="1200" b="1" dirty="0">
                          <a:effectLst/>
                          <a:latin typeface="Arial" panose="020B0604020202020204" pitchFamily="34" charset="0"/>
                          <a:ea typeface="Calibri" panose="020F0502020204030204" pitchFamily="34" charset="0"/>
                          <a:cs typeface="Arial" panose="020B0604020202020204" pitchFamily="34" charset="0"/>
                        </a:rPr>
                        <a:t>Developmental Services</a:t>
                      </a:r>
                      <a:endParaRPr lang="en-US"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algn="ctr">
                        <a:lnSpc>
                          <a:spcPct val="150000"/>
                        </a:lnSpc>
                        <a:spcBef>
                          <a:spcPts val="0"/>
                        </a:spcBef>
                        <a:spcAft>
                          <a:spcPts val="0"/>
                        </a:spcAft>
                      </a:pPr>
                      <a:r>
                        <a:rPr lang="en-US" sz="300" b="1" dirty="0">
                          <a:effectLst/>
                          <a:latin typeface="Arial" panose="020B0604020202020204" pitchFamily="34" charset="0"/>
                          <a:ea typeface="Calibri" panose="020F0502020204030204" pitchFamily="34" charset="0"/>
                          <a:cs typeface="Arial" panose="020B0604020202020204" pitchFamily="34" charset="0"/>
                        </a:rPr>
                        <a:t> </a:t>
                      </a:r>
                      <a:endParaRPr lang="en-US" sz="1200" dirty="0">
                        <a:effectLst/>
                        <a:latin typeface="Arial" panose="020B0604020202020204" pitchFamily="34" charset="0"/>
                        <a:ea typeface="Calibri" panose="020F0502020204030204" pitchFamily="34" charset="0"/>
                        <a:cs typeface="Times New Roman" panose="02020603050405020304" pitchFamily="18" charset="0"/>
                      </a:endParaRPr>
                    </a:p>
                  </a:txBody>
                  <a:tcPr marL="73025" marR="730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50000"/>
                        </a:lnSpc>
                        <a:spcBef>
                          <a:spcPts val="0"/>
                        </a:spcBef>
                        <a:spcAft>
                          <a:spcPts val="0"/>
                        </a:spcAft>
                      </a:pPr>
                      <a:r>
                        <a:rPr lang="en-US" sz="300" dirty="0">
                          <a:effectLst/>
                          <a:latin typeface="Arial" panose="020B0604020202020204" pitchFamily="34" charset="0"/>
                          <a:ea typeface="Calibri" panose="020F0502020204030204" pitchFamily="34" charset="0"/>
                          <a:cs typeface="Arial" panose="020B0604020202020204" pitchFamily="34" charset="0"/>
                        </a:rPr>
                        <a:t> </a:t>
                      </a:r>
                      <a:endParaRPr lang="en-US"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50000"/>
                        </a:lnSpc>
                        <a:spcBef>
                          <a:spcPts val="0"/>
                        </a:spcBef>
                        <a:spcAft>
                          <a:spcPts val="0"/>
                        </a:spcAft>
                      </a:pPr>
                      <a:r>
                        <a:rPr lang="en-US" sz="1400" dirty="0">
                          <a:effectLst/>
                          <a:latin typeface="Arial" panose="020B0604020202020204" pitchFamily="34" charset="0"/>
                          <a:ea typeface="Calibri" panose="020F0502020204030204" pitchFamily="34" charset="0"/>
                          <a:cs typeface="Arial" panose="020B0604020202020204" pitchFamily="34" charset="0"/>
                        </a:rPr>
                        <a:t>Developmental Services Provider</a:t>
                      </a: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25307988"/>
                  </a:ext>
                </a:extLst>
              </a:tr>
              <a:tr h="0">
                <a:tc>
                  <a:txBody>
                    <a:bodyPr/>
                    <a:lstStyle/>
                    <a:p>
                      <a:pPr marL="0" marR="0" algn="ctr">
                        <a:lnSpc>
                          <a:spcPct val="150000"/>
                        </a:lnSpc>
                        <a:spcBef>
                          <a:spcPts val="0"/>
                        </a:spcBef>
                        <a:spcAft>
                          <a:spcPts val="0"/>
                        </a:spcAft>
                      </a:pPr>
                      <a:r>
                        <a:rPr lang="en-US" sz="300" b="1">
                          <a:effectLst/>
                          <a:latin typeface="Arial" panose="020B0604020202020204" pitchFamily="34" charset="0"/>
                          <a:ea typeface="Calibri" panose="020F0502020204030204" pitchFamily="34" charset="0"/>
                          <a:cs typeface="Arial" panose="020B0604020202020204" pitchFamily="34" charset="0"/>
                        </a:rPr>
                        <a:t> </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p>
                      <a:pPr marL="0" marR="0" algn="ctr">
                        <a:lnSpc>
                          <a:spcPct val="150000"/>
                        </a:lnSpc>
                        <a:spcBef>
                          <a:spcPts val="0"/>
                        </a:spcBef>
                        <a:spcAft>
                          <a:spcPts val="0"/>
                        </a:spcAft>
                      </a:pPr>
                      <a:r>
                        <a:rPr lang="en-US" sz="1200" b="1">
                          <a:effectLst/>
                          <a:latin typeface="Arial" panose="020B0604020202020204" pitchFamily="34" charset="0"/>
                          <a:ea typeface="Calibri" panose="020F0502020204030204" pitchFamily="34" charset="0"/>
                          <a:cs typeface="Arial" panose="020B0604020202020204" pitchFamily="34" charset="0"/>
                        </a:rPr>
                        <a:t>Autism</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p>
                      <a:pPr marL="0" marR="0" algn="ctr">
                        <a:lnSpc>
                          <a:spcPct val="150000"/>
                        </a:lnSpc>
                        <a:spcBef>
                          <a:spcPts val="0"/>
                        </a:spcBef>
                        <a:spcAft>
                          <a:spcPts val="0"/>
                        </a:spcAft>
                      </a:pPr>
                      <a:r>
                        <a:rPr lang="en-US" sz="300" b="1">
                          <a:effectLst/>
                          <a:latin typeface="Arial" panose="020B0604020202020204" pitchFamily="34" charset="0"/>
                          <a:ea typeface="Calibri" panose="020F0502020204030204" pitchFamily="34" charset="0"/>
                          <a:cs typeface="Arial" panose="020B0604020202020204" pitchFamily="34" charset="0"/>
                        </a:rPr>
                        <a:t> </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txBody>
                  <a:tcPr marL="73025" marR="730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50000"/>
                        </a:lnSpc>
                        <a:spcBef>
                          <a:spcPts val="0"/>
                        </a:spcBef>
                        <a:spcAft>
                          <a:spcPts val="0"/>
                        </a:spcAft>
                      </a:pPr>
                      <a:r>
                        <a:rPr lang="en-US" sz="300" dirty="0">
                          <a:effectLst/>
                          <a:latin typeface="Arial" panose="020B0604020202020204" pitchFamily="34" charset="0"/>
                          <a:ea typeface="Calibri" panose="020F0502020204030204" pitchFamily="34" charset="0"/>
                          <a:cs typeface="Arial" panose="020B0604020202020204" pitchFamily="34" charset="0"/>
                        </a:rPr>
                        <a:t> </a:t>
                      </a:r>
                      <a:endParaRPr lang="en-US"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50000"/>
                        </a:lnSpc>
                        <a:spcBef>
                          <a:spcPts val="0"/>
                        </a:spcBef>
                        <a:spcAft>
                          <a:spcPts val="0"/>
                        </a:spcAft>
                      </a:pPr>
                      <a:r>
                        <a:rPr lang="en-US" sz="1400" dirty="0">
                          <a:effectLst/>
                          <a:latin typeface="Arial" panose="020B0604020202020204" pitchFamily="34" charset="0"/>
                          <a:ea typeface="Calibri" panose="020F0502020204030204" pitchFamily="34" charset="0"/>
                          <a:cs typeface="Arial" panose="020B0604020202020204" pitchFamily="34" charset="0"/>
                        </a:rPr>
                        <a:t>Autism Provider</a:t>
                      </a: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95379616"/>
                  </a:ext>
                </a:extLst>
              </a:tr>
            </a:tbl>
          </a:graphicData>
        </a:graphic>
      </p:graphicFrame>
    </p:spTree>
    <p:extLst>
      <p:ext uri="{BB962C8B-B14F-4D97-AF65-F5344CB8AC3E}">
        <p14:creationId xmlns:p14="http://schemas.microsoft.com/office/powerpoint/2010/main" val="14915980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47F3B-2696-3547-BEAD-9E0CB224330B}"/>
              </a:ext>
            </a:extLst>
          </p:cNvPr>
          <p:cNvSpPr>
            <a:spLocks noGrp="1"/>
          </p:cNvSpPr>
          <p:nvPr>
            <p:ph type="title"/>
          </p:nvPr>
        </p:nvSpPr>
        <p:spPr/>
        <p:txBody>
          <a:bodyPr>
            <a:normAutofit/>
          </a:bodyPr>
          <a:lstStyle/>
          <a:p>
            <a:r>
              <a:rPr lang="en-US" sz="4300" b="1" dirty="0"/>
              <a:t>Pathway Process: Enrollment cont’d</a:t>
            </a:r>
          </a:p>
        </p:txBody>
      </p:sp>
      <p:sp>
        <p:nvSpPr>
          <p:cNvPr id="3" name="Content Placeholder 2">
            <a:extLst>
              <a:ext uri="{FF2B5EF4-FFF2-40B4-BE49-F238E27FC236}">
                <a16:creationId xmlns:a16="http://schemas.microsoft.com/office/drawing/2014/main" id="{0602D900-BC90-C344-BC98-48ADDBEC5BD6}"/>
              </a:ext>
            </a:extLst>
          </p:cNvPr>
          <p:cNvSpPr>
            <a:spLocks noGrp="1"/>
          </p:cNvSpPr>
          <p:nvPr>
            <p:ph idx="1"/>
          </p:nvPr>
        </p:nvSpPr>
        <p:spPr>
          <a:xfrm>
            <a:off x="1731026" y="1780845"/>
            <a:ext cx="10460974" cy="4911119"/>
          </a:xfrm>
        </p:spPr>
        <p:txBody>
          <a:bodyPr>
            <a:normAutofit fontScale="85000" lnSpcReduction="20000"/>
          </a:bodyPr>
          <a:lstStyle/>
          <a:p>
            <a:r>
              <a:rPr lang="en-US" sz="2100" b="1" dirty="0">
                <a:sym typeface="Wingdings" panose="05000000000000000000" pitchFamily="2" charset="2"/>
              </a:rPr>
              <a:t>Step 5 - Clinical Pathway Enrollment Form</a:t>
            </a:r>
          </a:p>
          <a:p>
            <a:pPr lvl="1"/>
            <a:r>
              <a:rPr lang="en-US" sz="2200" dirty="0">
                <a:sym typeface="Wingdings" panose="05000000000000000000" pitchFamily="2" charset="2"/>
              </a:rPr>
              <a:t>Provider adding client to pathway as a result of clinical action or decision will complete this form in Avatar</a:t>
            </a:r>
          </a:p>
          <a:p>
            <a:pPr lvl="1"/>
            <a:r>
              <a:rPr lang="en-US" sz="2200" dirty="0">
                <a:sym typeface="Wingdings" panose="05000000000000000000" pitchFamily="2" charset="2"/>
              </a:rPr>
              <a:t>Supportive Care Pathway should be selected as “Primary” pathway on this form </a:t>
            </a:r>
          </a:p>
          <a:p>
            <a:pPr lvl="1"/>
            <a:r>
              <a:rPr lang="en-US" sz="2200" dirty="0">
                <a:sym typeface="Wingdings" panose="05000000000000000000" pitchFamily="2" charset="2"/>
              </a:rPr>
              <a:t>Supportive Care Pathway visual enhancements in myAvatar</a:t>
            </a:r>
          </a:p>
          <a:p>
            <a:pPr lvl="1"/>
            <a:endParaRPr lang="en-US" dirty="0">
              <a:sym typeface="Wingdings" panose="05000000000000000000" pitchFamily="2" charset="2"/>
            </a:endParaRPr>
          </a:p>
          <a:p>
            <a:r>
              <a:rPr lang="en-US" sz="2100" b="1" dirty="0">
                <a:sym typeface="Wingdings" panose="05000000000000000000" pitchFamily="2" charset="2"/>
              </a:rPr>
              <a:t>Step 6 – *For outpatient therapy and psychiatry only clients*</a:t>
            </a:r>
          </a:p>
          <a:p>
            <a:pPr lvl="1"/>
            <a:r>
              <a:rPr lang="en-US" sz="2100" u="sng" dirty="0">
                <a:sym typeface="Wingdings" panose="05000000000000000000" pitchFamily="2" charset="2"/>
              </a:rPr>
              <a:t>Outpatient Therapy</a:t>
            </a:r>
          </a:p>
          <a:p>
            <a:pPr lvl="2"/>
            <a:r>
              <a:rPr lang="en-US" sz="2100" dirty="0">
                <a:sym typeface="Wingdings" panose="05000000000000000000" pitchFamily="2" charset="2"/>
              </a:rPr>
              <a:t>Provider and client agree upon a contact check-in frequency (i.e. every 3 days, 5 days, etc.)</a:t>
            </a:r>
          </a:p>
          <a:p>
            <a:pPr lvl="2"/>
            <a:r>
              <a:rPr lang="en-US" sz="2100" dirty="0">
                <a:sym typeface="Wingdings" panose="05000000000000000000" pitchFamily="2" charset="2"/>
              </a:rPr>
              <a:t>Provider and client identify a preferred time for check-ins with client </a:t>
            </a:r>
          </a:p>
          <a:p>
            <a:pPr lvl="2"/>
            <a:r>
              <a:rPr lang="en-US" sz="2100" dirty="0">
                <a:sym typeface="Wingdings" panose="05000000000000000000" pitchFamily="2" charset="2"/>
              </a:rPr>
              <a:t>Provider completes SCP Crisis Follow-Up Form and emails to Crisis SW Team email group</a:t>
            </a:r>
          </a:p>
          <a:p>
            <a:pPr lvl="1"/>
            <a:r>
              <a:rPr lang="en-US" sz="2100" u="sng" dirty="0">
                <a:sym typeface="Wingdings" panose="05000000000000000000" pitchFamily="2" charset="2"/>
              </a:rPr>
              <a:t>Psychiatry </a:t>
            </a:r>
          </a:p>
          <a:p>
            <a:pPr lvl="2"/>
            <a:r>
              <a:rPr lang="en-US" sz="2100" dirty="0">
                <a:sym typeface="Wingdings" panose="05000000000000000000" pitchFamily="2" charset="2"/>
              </a:rPr>
              <a:t>Nursing team and client will identify a preferred time for check-ins with client  </a:t>
            </a:r>
          </a:p>
          <a:p>
            <a:pPr lvl="2"/>
            <a:r>
              <a:rPr lang="en-US" sz="2100" dirty="0">
                <a:sym typeface="Wingdings" panose="05000000000000000000" pitchFamily="2" charset="2"/>
              </a:rPr>
              <a:t>Nursing team will submit SCP Crisis Follow-Up Form to Crisis SW Team email group</a:t>
            </a:r>
          </a:p>
          <a:p>
            <a:pPr lvl="2"/>
            <a:endParaRPr lang="en-US" b="1" dirty="0">
              <a:sym typeface="Wingdings" panose="05000000000000000000" pitchFamily="2" charset="2"/>
            </a:endParaRPr>
          </a:p>
          <a:p>
            <a:pPr lvl="2"/>
            <a:endParaRPr lang="en-US" b="1" dirty="0"/>
          </a:p>
          <a:p>
            <a:pPr marL="822960" lvl="2" indent="0">
              <a:buNone/>
            </a:pPr>
            <a:r>
              <a:rPr lang="en-US" dirty="0">
                <a:sym typeface="Wingdings" panose="05000000000000000000" pitchFamily="2" charset="2"/>
              </a:rPr>
              <a:t> </a:t>
            </a:r>
          </a:p>
          <a:p>
            <a:pPr marL="0" indent="0">
              <a:buNone/>
            </a:pPr>
            <a:endParaRPr lang="en-US" sz="4000" dirty="0"/>
          </a:p>
          <a:p>
            <a:pPr marL="0" indent="0">
              <a:buNone/>
            </a:pPr>
            <a:endParaRPr lang="en-US" sz="4000" dirty="0"/>
          </a:p>
        </p:txBody>
      </p:sp>
    </p:spTree>
    <p:extLst>
      <p:ext uri="{BB962C8B-B14F-4D97-AF65-F5344CB8AC3E}">
        <p14:creationId xmlns:p14="http://schemas.microsoft.com/office/powerpoint/2010/main" val="13300333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47F3B-2696-3547-BEAD-9E0CB224330B}"/>
              </a:ext>
            </a:extLst>
          </p:cNvPr>
          <p:cNvSpPr>
            <a:spLocks noGrp="1"/>
          </p:cNvSpPr>
          <p:nvPr>
            <p:ph type="title"/>
          </p:nvPr>
        </p:nvSpPr>
        <p:spPr/>
        <p:txBody>
          <a:bodyPr>
            <a:normAutofit/>
          </a:bodyPr>
          <a:lstStyle/>
          <a:p>
            <a:r>
              <a:rPr lang="en-US" sz="4300" b="1" dirty="0"/>
              <a:t>Roles &amp; Responsibilities</a:t>
            </a:r>
          </a:p>
        </p:txBody>
      </p:sp>
      <p:sp>
        <p:nvSpPr>
          <p:cNvPr id="3" name="Content Placeholder 2">
            <a:extLst>
              <a:ext uri="{FF2B5EF4-FFF2-40B4-BE49-F238E27FC236}">
                <a16:creationId xmlns:a16="http://schemas.microsoft.com/office/drawing/2014/main" id="{0602D900-BC90-C344-BC98-48ADDBEC5BD6}"/>
              </a:ext>
            </a:extLst>
          </p:cNvPr>
          <p:cNvSpPr>
            <a:spLocks noGrp="1"/>
          </p:cNvSpPr>
          <p:nvPr>
            <p:ph idx="1"/>
          </p:nvPr>
        </p:nvSpPr>
        <p:spPr>
          <a:xfrm>
            <a:off x="1282117" y="1774907"/>
            <a:ext cx="10563042" cy="4558781"/>
          </a:xfrm>
        </p:spPr>
        <p:txBody>
          <a:bodyPr>
            <a:normAutofit/>
          </a:bodyPr>
          <a:lstStyle/>
          <a:p>
            <a:pPr lvl="1"/>
            <a:r>
              <a:rPr lang="en-US" sz="2100" b="1" dirty="0">
                <a:sym typeface="Wingdings" panose="05000000000000000000" pitchFamily="2" charset="2"/>
              </a:rPr>
              <a:t>Primary Provider (according to hierarchy)</a:t>
            </a:r>
          </a:p>
          <a:p>
            <a:pPr lvl="2"/>
            <a:r>
              <a:rPr lang="en-US" sz="2100" dirty="0">
                <a:sym typeface="Wingdings" panose="05000000000000000000" pitchFamily="2" charset="2"/>
              </a:rPr>
              <a:t>Discussing with client the importance of the Pathway, providing handouts and discussing with the client their preferred contact frequency.</a:t>
            </a:r>
          </a:p>
          <a:p>
            <a:pPr lvl="2"/>
            <a:r>
              <a:rPr lang="en-US" sz="2100" dirty="0">
                <a:sym typeface="Wingdings" panose="05000000000000000000" pitchFamily="2" charset="2"/>
              </a:rPr>
              <a:t>Responsible for making follow-up contacts within Burrell work week, excluding Burrell Holiday weekends only.</a:t>
            </a:r>
          </a:p>
          <a:p>
            <a:pPr lvl="2"/>
            <a:r>
              <a:rPr lang="en-US" sz="2100" dirty="0">
                <a:sym typeface="Wingdings" panose="05000000000000000000" pitchFamily="2" charset="2"/>
              </a:rPr>
              <a:t>Therapy/Psychiatry only clients – Crisis Team makes follow-up contacts, </a:t>
            </a:r>
            <a:r>
              <a:rPr lang="en-US" sz="2100" b="1" dirty="0">
                <a:sym typeface="Wingdings" panose="05000000000000000000" pitchFamily="2" charset="2"/>
              </a:rPr>
              <a:t>except if provider is scheduled to see client</a:t>
            </a:r>
            <a:r>
              <a:rPr lang="en-US" sz="2100" dirty="0">
                <a:sym typeface="Wingdings" panose="05000000000000000000" pitchFamily="2" charset="2"/>
              </a:rPr>
              <a:t>. These providers are responsible for providing handouts, discussing when client would like to be contacted by the Crisis Team (frequency and time of day) and filling out the SCP Crisis Follow-up request and emailing it to the Crisis Team SW email group.</a:t>
            </a:r>
          </a:p>
          <a:p>
            <a:endParaRPr lang="en-US" sz="4000" dirty="0"/>
          </a:p>
        </p:txBody>
      </p:sp>
    </p:spTree>
    <p:extLst>
      <p:ext uri="{BB962C8B-B14F-4D97-AF65-F5344CB8AC3E}">
        <p14:creationId xmlns:p14="http://schemas.microsoft.com/office/powerpoint/2010/main" val="14595151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47F3B-2696-3547-BEAD-9E0CB224330B}"/>
              </a:ext>
            </a:extLst>
          </p:cNvPr>
          <p:cNvSpPr>
            <a:spLocks noGrp="1"/>
          </p:cNvSpPr>
          <p:nvPr>
            <p:ph type="title"/>
          </p:nvPr>
        </p:nvSpPr>
        <p:spPr/>
        <p:txBody>
          <a:bodyPr>
            <a:normAutofit/>
          </a:bodyPr>
          <a:lstStyle/>
          <a:p>
            <a:r>
              <a:rPr lang="en-US" sz="4300" b="1" dirty="0"/>
              <a:t>Roles &amp; Responsibilities cont’d</a:t>
            </a:r>
          </a:p>
        </p:txBody>
      </p:sp>
      <p:sp>
        <p:nvSpPr>
          <p:cNvPr id="3" name="Content Placeholder 2">
            <a:extLst>
              <a:ext uri="{FF2B5EF4-FFF2-40B4-BE49-F238E27FC236}">
                <a16:creationId xmlns:a16="http://schemas.microsoft.com/office/drawing/2014/main" id="{0602D900-BC90-C344-BC98-48ADDBEC5BD6}"/>
              </a:ext>
            </a:extLst>
          </p:cNvPr>
          <p:cNvSpPr>
            <a:spLocks noGrp="1"/>
          </p:cNvSpPr>
          <p:nvPr>
            <p:ph idx="1"/>
          </p:nvPr>
        </p:nvSpPr>
        <p:spPr>
          <a:xfrm>
            <a:off x="1282117" y="1774907"/>
            <a:ext cx="10563042" cy="4558781"/>
          </a:xfrm>
        </p:spPr>
        <p:txBody>
          <a:bodyPr>
            <a:normAutofit fontScale="92500" lnSpcReduction="10000"/>
          </a:bodyPr>
          <a:lstStyle/>
          <a:p>
            <a:pPr lvl="1"/>
            <a:r>
              <a:rPr lang="en-US" sz="1800" b="1" dirty="0">
                <a:sym typeface="Wingdings" panose="05000000000000000000" pitchFamily="2" charset="2"/>
              </a:rPr>
              <a:t>Nursing</a:t>
            </a:r>
          </a:p>
          <a:p>
            <a:pPr lvl="2"/>
            <a:r>
              <a:rPr lang="en-US" sz="1800" u="sng" dirty="0">
                <a:sym typeface="Wingdings" panose="05000000000000000000" pitchFamily="2" charset="2"/>
              </a:rPr>
              <a:t>If client is in CPRC:</a:t>
            </a:r>
          </a:p>
          <a:p>
            <a:pPr lvl="3"/>
            <a:r>
              <a:rPr lang="en-US" dirty="0">
                <a:latin typeface="Helvetica" panose="020B0604020202020204" pitchFamily="34" charset="0"/>
                <a:cs typeface="Helvetica" panose="020B0604020202020204" pitchFamily="34" charset="0"/>
                <a:sym typeface="Wingdings" panose="05000000000000000000" pitchFamily="2" charset="2"/>
              </a:rPr>
              <a:t>Nurse will complete enrollment steps  </a:t>
            </a:r>
          </a:p>
          <a:p>
            <a:pPr lvl="4"/>
            <a:r>
              <a:rPr lang="en-US" dirty="0">
                <a:latin typeface="Helvetica" panose="020B0604020202020204" pitchFamily="34" charset="0"/>
                <a:cs typeface="Helvetica" panose="020B0604020202020204" pitchFamily="34" charset="0"/>
                <a:sym typeface="Wingdings" panose="05000000000000000000" pitchFamily="2" charset="2"/>
              </a:rPr>
              <a:t>CSS will be the primary provider.</a:t>
            </a:r>
          </a:p>
          <a:p>
            <a:pPr lvl="3"/>
            <a:r>
              <a:rPr lang="en-US" dirty="0">
                <a:latin typeface="Helvetica" panose="020B0604020202020204" pitchFamily="34" charset="0"/>
                <a:cs typeface="Helvetica" panose="020B0604020202020204" pitchFamily="34" charset="0"/>
                <a:sym typeface="Wingdings" panose="05000000000000000000" pitchFamily="2" charset="2"/>
              </a:rPr>
              <a:t>Provide client with copy of safety plan </a:t>
            </a:r>
          </a:p>
          <a:p>
            <a:pPr lvl="3"/>
            <a:r>
              <a:rPr lang="en-US" dirty="0">
                <a:latin typeface="Helvetica" panose="020B0604020202020204" pitchFamily="34" charset="0"/>
                <a:cs typeface="Helvetica" panose="020B0604020202020204" pitchFamily="34" charset="0"/>
                <a:sym typeface="Wingdings" panose="05000000000000000000" pitchFamily="2" charset="2"/>
              </a:rPr>
              <a:t>Nurse will notify medical clerks of the clients addition to the SCP.</a:t>
            </a:r>
          </a:p>
          <a:p>
            <a:pPr lvl="4"/>
            <a:r>
              <a:rPr lang="en-US" dirty="0">
                <a:solidFill>
                  <a:srgbClr val="3E495E"/>
                </a:solidFill>
                <a:latin typeface="Helvetica" panose="020B0604020202020204" pitchFamily="34" charset="0"/>
                <a:cs typeface="Helvetica" panose="020B0604020202020204" pitchFamily="34" charset="0"/>
                <a:sym typeface="Wingdings" panose="05000000000000000000" pitchFamily="2" charset="2"/>
              </a:rPr>
              <a:t>Medical clerks will notify CSS &amp; CSSS of addition to the SCP via email.</a:t>
            </a:r>
          </a:p>
          <a:p>
            <a:pPr lvl="2"/>
            <a:r>
              <a:rPr lang="en-US" sz="1800" u="sng" dirty="0">
                <a:sym typeface="Wingdings" panose="05000000000000000000" pitchFamily="2" charset="2"/>
              </a:rPr>
              <a:t>If client is Psychiatry only:</a:t>
            </a:r>
          </a:p>
          <a:p>
            <a:pPr lvl="3"/>
            <a:r>
              <a:rPr lang="en-US" dirty="0">
                <a:latin typeface="Helvetica" panose="020B0604020202020204" pitchFamily="34" charset="0"/>
                <a:cs typeface="Helvetica" panose="020B0604020202020204" pitchFamily="34" charset="0"/>
                <a:sym typeface="Wingdings" panose="05000000000000000000" pitchFamily="2" charset="2"/>
              </a:rPr>
              <a:t>Crisis Team will make the client contacts</a:t>
            </a:r>
          </a:p>
          <a:p>
            <a:pPr lvl="3"/>
            <a:r>
              <a:rPr lang="en-US" dirty="0">
                <a:latin typeface="Helvetica" panose="020B0604020202020204" pitchFamily="34" charset="0"/>
                <a:cs typeface="Helvetica" panose="020B0604020202020204" pitchFamily="34" charset="0"/>
                <a:sym typeface="Wingdings" panose="05000000000000000000" pitchFamily="2" charset="2"/>
              </a:rPr>
              <a:t>If the client has therapy services, the </a:t>
            </a:r>
            <a:r>
              <a:rPr lang="en-US" b="1" dirty="0">
                <a:latin typeface="Helvetica" panose="020B0604020202020204" pitchFamily="34" charset="0"/>
                <a:cs typeface="Helvetica" panose="020B0604020202020204" pitchFamily="34" charset="0"/>
                <a:sym typeface="Wingdings" panose="05000000000000000000" pitchFamily="2" charset="2"/>
              </a:rPr>
              <a:t>therapist will be the primary provider</a:t>
            </a:r>
          </a:p>
          <a:p>
            <a:pPr lvl="3"/>
            <a:r>
              <a:rPr lang="en-US" dirty="0">
                <a:latin typeface="Helvetica" panose="020B0604020202020204" pitchFamily="34" charset="0"/>
                <a:cs typeface="Helvetica" panose="020B0604020202020204" pitchFamily="34" charset="0"/>
                <a:sym typeface="Wingdings" panose="05000000000000000000" pitchFamily="2" charset="2"/>
              </a:rPr>
              <a:t>If the client only has psychiatry services, the </a:t>
            </a:r>
            <a:r>
              <a:rPr lang="en-US" b="1" dirty="0">
                <a:latin typeface="Helvetica" panose="020B0604020202020204" pitchFamily="34" charset="0"/>
                <a:cs typeface="Helvetica" panose="020B0604020202020204" pitchFamily="34" charset="0"/>
                <a:sym typeface="Wingdings" panose="05000000000000000000" pitchFamily="2" charset="2"/>
              </a:rPr>
              <a:t>psychiatry provider is the primary provider</a:t>
            </a:r>
            <a:endParaRPr lang="en-US" dirty="0">
              <a:latin typeface="Helvetica" panose="020B0604020202020204" pitchFamily="34" charset="0"/>
              <a:cs typeface="Helvetica" panose="020B0604020202020204" pitchFamily="34" charset="0"/>
              <a:sym typeface="Wingdings" panose="05000000000000000000" pitchFamily="2" charset="2"/>
            </a:endParaRPr>
          </a:p>
          <a:p>
            <a:pPr lvl="3"/>
            <a:r>
              <a:rPr lang="en-US" dirty="0">
                <a:latin typeface="Helvetica" panose="020B0604020202020204" pitchFamily="34" charset="0"/>
                <a:cs typeface="Helvetica" panose="020B0604020202020204" pitchFamily="34" charset="0"/>
                <a:sym typeface="Wingdings" panose="05000000000000000000" pitchFamily="2" charset="2"/>
              </a:rPr>
              <a:t>Follow the above steps, but nurse will include the SCP Crisis Follow-up request in their email to medical clerks, being careful to provide a follow-up frequency and time agreed upon with the client on the form</a:t>
            </a:r>
          </a:p>
          <a:p>
            <a:pPr lvl="4"/>
            <a:r>
              <a:rPr lang="en-US" dirty="0">
                <a:solidFill>
                  <a:srgbClr val="3E495E"/>
                </a:solidFill>
                <a:latin typeface="Helvetica" panose="020B0604020202020204" pitchFamily="34" charset="0"/>
                <a:cs typeface="Helvetica" panose="020B0604020202020204" pitchFamily="34" charset="0"/>
                <a:sym typeface="Wingdings" panose="05000000000000000000" pitchFamily="2" charset="2"/>
              </a:rPr>
              <a:t>Medical clerks will notify Crisis Team of the addition to the SCP by emailing the Crisis Follow-up request form</a:t>
            </a:r>
          </a:p>
          <a:p>
            <a:endParaRPr lang="en-US" sz="4000" dirty="0"/>
          </a:p>
        </p:txBody>
      </p:sp>
    </p:spTree>
    <p:extLst>
      <p:ext uri="{BB962C8B-B14F-4D97-AF65-F5344CB8AC3E}">
        <p14:creationId xmlns:p14="http://schemas.microsoft.com/office/powerpoint/2010/main" val="30563039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47F3B-2696-3547-BEAD-9E0CB224330B}"/>
              </a:ext>
            </a:extLst>
          </p:cNvPr>
          <p:cNvSpPr>
            <a:spLocks noGrp="1"/>
          </p:cNvSpPr>
          <p:nvPr>
            <p:ph type="title"/>
          </p:nvPr>
        </p:nvSpPr>
        <p:spPr/>
        <p:txBody>
          <a:bodyPr>
            <a:normAutofit/>
          </a:bodyPr>
          <a:lstStyle/>
          <a:p>
            <a:r>
              <a:rPr lang="en-US" sz="4300" b="1" dirty="0"/>
              <a:t>Roles &amp; Responsibilities cont’d</a:t>
            </a:r>
          </a:p>
        </p:txBody>
      </p:sp>
      <p:sp>
        <p:nvSpPr>
          <p:cNvPr id="3" name="Content Placeholder 2">
            <a:extLst>
              <a:ext uri="{FF2B5EF4-FFF2-40B4-BE49-F238E27FC236}">
                <a16:creationId xmlns:a16="http://schemas.microsoft.com/office/drawing/2014/main" id="{0602D900-BC90-C344-BC98-48ADDBEC5BD6}"/>
              </a:ext>
            </a:extLst>
          </p:cNvPr>
          <p:cNvSpPr>
            <a:spLocks noGrp="1"/>
          </p:cNvSpPr>
          <p:nvPr>
            <p:ph idx="1"/>
          </p:nvPr>
        </p:nvSpPr>
        <p:spPr>
          <a:xfrm>
            <a:off x="1282117" y="1774907"/>
            <a:ext cx="10563042" cy="4558781"/>
          </a:xfrm>
        </p:spPr>
        <p:txBody>
          <a:bodyPr>
            <a:normAutofit/>
          </a:bodyPr>
          <a:lstStyle/>
          <a:p>
            <a:pPr lvl="1"/>
            <a:r>
              <a:rPr lang="en-US" sz="2200" b="1" dirty="0">
                <a:sym typeface="Wingdings" panose="05000000000000000000" pitchFamily="2" charset="2"/>
              </a:rPr>
              <a:t>Outpatient Therapy</a:t>
            </a:r>
          </a:p>
          <a:p>
            <a:pPr lvl="2"/>
            <a:r>
              <a:rPr lang="en-US" sz="2200" u="sng" dirty="0">
                <a:sym typeface="Wingdings" panose="05000000000000000000" pitchFamily="2" charset="2"/>
              </a:rPr>
              <a:t>If client is Outpatient Therapy only:</a:t>
            </a:r>
          </a:p>
          <a:p>
            <a:pPr lvl="3"/>
            <a:r>
              <a:rPr lang="en-US" sz="2200" dirty="0">
                <a:latin typeface="Helvetica" panose="020B0604020202020204" pitchFamily="34" charset="0"/>
                <a:cs typeface="Helvetica" panose="020B0604020202020204" pitchFamily="34" charset="0"/>
                <a:sym typeface="Wingdings" panose="05000000000000000000" pitchFamily="2" charset="2"/>
              </a:rPr>
              <a:t>Complete enrollment steps</a:t>
            </a:r>
          </a:p>
          <a:p>
            <a:pPr lvl="3"/>
            <a:r>
              <a:rPr lang="en-US" sz="2200" dirty="0">
                <a:latin typeface="Helvetica" panose="020B0604020202020204" pitchFamily="34" charset="0"/>
                <a:cs typeface="Helvetica" panose="020B0604020202020204" pitchFamily="34" charset="0"/>
                <a:sym typeface="Wingdings" panose="05000000000000000000" pitchFamily="2" charset="2"/>
              </a:rPr>
              <a:t>Provide client with copy of safety plan </a:t>
            </a:r>
          </a:p>
          <a:p>
            <a:pPr lvl="3"/>
            <a:r>
              <a:rPr lang="en-US" sz="2200" dirty="0">
                <a:latin typeface="Helvetica" panose="020B0604020202020204" pitchFamily="34" charset="0"/>
                <a:cs typeface="Helvetica" panose="020B0604020202020204" pitchFamily="34" charset="0"/>
                <a:sym typeface="Wingdings" panose="05000000000000000000" pitchFamily="2" charset="2"/>
              </a:rPr>
              <a:t>Crisis Team will make the client contacts, except on days where the client is scheduled to see the provider.</a:t>
            </a:r>
          </a:p>
          <a:p>
            <a:pPr lvl="4"/>
            <a:r>
              <a:rPr lang="en-US" sz="2200" dirty="0">
                <a:latin typeface="Helvetica" panose="020B0604020202020204" pitchFamily="34" charset="0"/>
                <a:cs typeface="Helvetica" panose="020B0604020202020204" pitchFamily="34" charset="0"/>
                <a:sym typeface="Wingdings" panose="05000000000000000000" pitchFamily="2" charset="2"/>
              </a:rPr>
              <a:t>Notify the Crisis Team of the addition to the SCP by emailing the SCP Crisis Follow-up request for with the agreed upon client contact frequency and time.</a:t>
            </a:r>
          </a:p>
          <a:p>
            <a:pPr lvl="1"/>
            <a:endParaRPr lang="en-US" dirty="0">
              <a:latin typeface="Helvetica" panose="020B0604020202020204" pitchFamily="34" charset="0"/>
              <a:cs typeface="Helvetica" panose="020B0604020202020204" pitchFamily="34" charset="0"/>
              <a:sym typeface="Wingdings" panose="05000000000000000000" pitchFamily="2" charset="2"/>
            </a:endParaRPr>
          </a:p>
        </p:txBody>
      </p:sp>
    </p:spTree>
    <p:extLst>
      <p:ext uri="{BB962C8B-B14F-4D97-AF65-F5344CB8AC3E}">
        <p14:creationId xmlns:p14="http://schemas.microsoft.com/office/powerpoint/2010/main" val="35777333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B487C-9F8E-42E2-92F8-8B9D7F0C865B}"/>
              </a:ext>
            </a:extLst>
          </p:cNvPr>
          <p:cNvSpPr>
            <a:spLocks noGrp="1"/>
          </p:cNvSpPr>
          <p:nvPr>
            <p:ph type="title"/>
          </p:nvPr>
        </p:nvSpPr>
        <p:spPr/>
        <p:txBody>
          <a:bodyPr>
            <a:normAutofit/>
          </a:bodyPr>
          <a:lstStyle/>
          <a:p>
            <a:r>
              <a:rPr lang="en-US" sz="4300" b="1" dirty="0"/>
              <a:t>Roles &amp; Responsibilities cont’d</a:t>
            </a:r>
          </a:p>
        </p:txBody>
      </p:sp>
      <p:sp>
        <p:nvSpPr>
          <p:cNvPr id="3" name="Content Placeholder 2">
            <a:extLst>
              <a:ext uri="{FF2B5EF4-FFF2-40B4-BE49-F238E27FC236}">
                <a16:creationId xmlns:a16="http://schemas.microsoft.com/office/drawing/2014/main" id="{7830E82A-1220-43EE-AA92-ED115108EC29}"/>
              </a:ext>
            </a:extLst>
          </p:cNvPr>
          <p:cNvSpPr>
            <a:spLocks noGrp="1"/>
          </p:cNvSpPr>
          <p:nvPr>
            <p:ph idx="1"/>
          </p:nvPr>
        </p:nvSpPr>
        <p:spPr/>
        <p:txBody>
          <a:bodyPr>
            <a:normAutofit/>
          </a:bodyPr>
          <a:lstStyle/>
          <a:p>
            <a:r>
              <a:rPr lang="en-US" sz="2400" dirty="0">
                <a:latin typeface="Helvetica" panose="020B0604020202020204" pitchFamily="34" charset="0"/>
                <a:cs typeface="Helvetica" panose="020B0604020202020204" pitchFamily="34" charset="0"/>
                <a:sym typeface="Wingdings" panose="05000000000000000000" pitchFamily="2" charset="2"/>
              </a:rPr>
              <a:t> </a:t>
            </a:r>
            <a:r>
              <a:rPr lang="en-US" sz="2200" b="1" dirty="0">
                <a:sym typeface="Wingdings" panose="05000000000000000000" pitchFamily="2" charset="2"/>
              </a:rPr>
              <a:t>Clinical Intake Specialists</a:t>
            </a:r>
          </a:p>
          <a:p>
            <a:pPr lvl="1"/>
            <a:r>
              <a:rPr lang="en-US" sz="2200" dirty="0">
                <a:sym typeface="Wingdings" panose="05000000000000000000" pitchFamily="2" charset="2"/>
              </a:rPr>
              <a:t>Complete enrollment steps </a:t>
            </a:r>
          </a:p>
          <a:p>
            <a:pPr lvl="2"/>
            <a:r>
              <a:rPr lang="en-US" sz="1800" dirty="0">
                <a:sym typeface="Wingdings" panose="05000000000000000000" pitchFamily="2" charset="2"/>
              </a:rPr>
              <a:t>CIS will be primary provider until client is connect to service provider</a:t>
            </a:r>
          </a:p>
          <a:p>
            <a:pPr lvl="1"/>
            <a:r>
              <a:rPr lang="en-US" sz="2200" dirty="0">
                <a:sym typeface="Wingdings" panose="05000000000000000000" pitchFamily="2" charset="2"/>
              </a:rPr>
              <a:t>Provide client with copy of safety plan </a:t>
            </a:r>
          </a:p>
          <a:p>
            <a:pPr lvl="1"/>
            <a:r>
              <a:rPr lang="en-US" sz="2200" dirty="0">
                <a:sym typeface="Wingdings" panose="05000000000000000000" pitchFamily="2" charset="2"/>
              </a:rPr>
              <a:t>Crisis Team is responsible for follow-up contacts until client is connected to service provider</a:t>
            </a:r>
          </a:p>
          <a:p>
            <a:pPr lvl="2"/>
            <a:r>
              <a:rPr lang="en-US" sz="1800" dirty="0">
                <a:sym typeface="Wingdings" panose="05000000000000000000" pitchFamily="2" charset="2"/>
              </a:rPr>
              <a:t>Notify the Crisis Team of the addition to the SCP by emailing the SCP Crisis Follow-up request for with the agreed upon client contact frequency and time.</a:t>
            </a:r>
          </a:p>
          <a:p>
            <a:pPr lvl="1"/>
            <a:r>
              <a:rPr lang="en-US" sz="2200" dirty="0">
                <a:sym typeface="Wingdings" panose="05000000000000000000" pitchFamily="2" charset="2"/>
              </a:rPr>
              <a:t>If no services are recommended or agreed to at time of IAED, the </a:t>
            </a:r>
            <a:r>
              <a:rPr lang="en-US" sz="2200" b="1" dirty="0">
                <a:sym typeface="Wingdings" panose="05000000000000000000" pitchFamily="2" charset="2"/>
              </a:rPr>
              <a:t>client would not be enrolled on the SCP. </a:t>
            </a:r>
            <a:r>
              <a:rPr lang="en-US" sz="2200" dirty="0">
                <a:sym typeface="Wingdings" panose="05000000000000000000" pitchFamily="2" charset="2"/>
              </a:rPr>
              <a:t>An authorization to disclose to outside providers should be obtained in order to share concerns/coordinate care.</a:t>
            </a:r>
          </a:p>
          <a:p>
            <a:endParaRPr lang="en-US" dirty="0"/>
          </a:p>
        </p:txBody>
      </p:sp>
    </p:spTree>
    <p:extLst>
      <p:ext uri="{BB962C8B-B14F-4D97-AF65-F5344CB8AC3E}">
        <p14:creationId xmlns:p14="http://schemas.microsoft.com/office/powerpoint/2010/main" val="32463219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47F3B-2696-3547-BEAD-9E0CB224330B}"/>
              </a:ext>
            </a:extLst>
          </p:cNvPr>
          <p:cNvSpPr>
            <a:spLocks noGrp="1"/>
          </p:cNvSpPr>
          <p:nvPr>
            <p:ph type="title"/>
          </p:nvPr>
        </p:nvSpPr>
        <p:spPr/>
        <p:txBody>
          <a:bodyPr>
            <a:normAutofit/>
          </a:bodyPr>
          <a:lstStyle/>
          <a:p>
            <a:r>
              <a:rPr lang="en-US" sz="4300" b="1" dirty="0"/>
              <a:t>Roles &amp; Responsibilities cont’d</a:t>
            </a:r>
          </a:p>
        </p:txBody>
      </p:sp>
      <p:sp>
        <p:nvSpPr>
          <p:cNvPr id="3" name="Content Placeholder 2">
            <a:extLst>
              <a:ext uri="{FF2B5EF4-FFF2-40B4-BE49-F238E27FC236}">
                <a16:creationId xmlns:a16="http://schemas.microsoft.com/office/drawing/2014/main" id="{0602D900-BC90-C344-BC98-48ADDBEC5BD6}"/>
              </a:ext>
            </a:extLst>
          </p:cNvPr>
          <p:cNvSpPr>
            <a:spLocks noGrp="1"/>
          </p:cNvSpPr>
          <p:nvPr>
            <p:ph idx="1"/>
          </p:nvPr>
        </p:nvSpPr>
        <p:spPr>
          <a:xfrm>
            <a:off x="1282117" y="1774907"/>
            <a:ext cx="10563042" cy="4558781"/>
          </a:xfrm>
        </p:spPr>
        <p:txBody>
          <a:bodyPr>
            <a:normAutofit/>
          </a:bodyPr>
          <a:lstStyle/>
          <a:p>
            <a:pPr lvl="1"/>
            <a:r>
              <a:rPr lang="en-US" sz="1800" b="1" dirty="0">
                <a:sym typeface="Wingdings" panose="05000000000000000000" pitchFamily="2" charset="2"/>
              </a:rPr>
              <a:t>Crisis Team </a:t>
            </a:r>
          </a:p>
          <a:p>
            <a:pPr lvl="2"/>
            <a:r>
              <a:rPr lang="en-US" sz="1800" dirty="0">
                <a:sym typeface="Wingdings" panose="05000000000000000000" pitchFamily="2" charset="2"/>
              </a:rPr>
              <a:t>The Crisis Team completes regular follow-up contacts for clients receiving Outpatient and Psychiatry services only.</a:t>
            </a:r>
          </a:p>
          <a:p>
            <a:pPr lvl="2"/>
            <a:r>
              <a:rPr lang="en-US" sz="1800" dirty="0">
                <a:sym typeface="Wingdings" panose="05000000000000000000" pitchFamily="2" charset="2"/>
              </a:rPr>
              <a:t>The Crisis Team completes Burrell Holiday weekend contacts for clients in CPR, Recovery Services, Autism or Developmental Services who are on the Pathway.</a:t>
            </a:r>
          </a:p>
          <a:p>
            <a:pPr lvl="3"/>
            <a:r>
              <a:rPr lang="en-US" sz="1600" dirty="0">
                <a:sym typeface="Wingdings" panose="05000000000000000000" pitchFamily="2" charset="2"/>
              </a:rPr>
              <a:t>See Burrell Holiday schedule located on </a:t>
            </a:r>
            <a:r>
              <a:rPr lang="en-US" sz="1600" dirty="0" err="1">
                <a:sym typeface="Wingdings" panose="05000000000000000000" pitchFamily="2" charset="2"/>
              </a:rPr>
              <a:t>BurrellNet</a:t>
            </a:r>
            <a:endParaRPr lang="en-US" sz="1600" dirty="0">
              <a:sym typeface="Wingdings" panose="05000000000000000000" pitchFamily="2" charset="2"/>
            </a:endParaRPr>
          </a:p>
          <a:p>
            <a:pPr lvl="2"/>
            <a:r>
              <a:rPr lang="en-US" sz="1800" dirty="0">
                <a:sym typeface="Wingdings" panose="05000000000000000000" pitchFamily="2" charset="2"/>
              </a:rPr>
              <a:t>The primary provider or provider enrolling someone on the pathway is responsible for completing and emailing the SCP Crisis Follow-Up form to the Crisis Team SW email group (</a:t>
            </a:r>
            <a:r>
              <a:rPr lang="en-US" sz="1800" u="sng" dirty="0">
                <a:sym typeface="Wingdings" panose="05000000000000000000" pitchFamily="2" charset="2"/>
              </a:rPr>
              <a:t>CrisisTeamSW@burrellcenter.com</a:t>
            </a:r>
            <a:r>
              <a:rPr lang="en-US" sz="1800" dirty="0">
                <a:sym typeface="Wingdings" panose="05000000000000000000" pitchFamily="2" charset="2"/>
              </a:rPr>
              <a:t>). Requests should be submitted before noon on the day before the Burrell Holiday weekend.</a:t>
            </a:r>
          </a:p>
          <a:p>
            <a:pPr lvl="2"/>
            <a:r>
              <a:rPr lang="en-US" sz="1800" dirty="0">
                <a:sym typeface="Wingdings" panose="05000000000000000000" pitchFamily="2" charset="2"/>
              </a:rPr>
              <a:t>The Crisis Team will document in an independent note in the client’s chart.</a:t>
            </a:r>
          </a:p>
          <a:p>
            <a:pPr lvl="2"/>
            <a:r>
              <a:rPr lang="en-US" sz="1800" dirty="0">
                <a:sym typeface="Wingdings" panose="05000000000000000000" pitchFamily="2" charset="2"/>
              </a:rPr>
              <a:t>For CPR, Recovery, Autism and Developmental service lines, the primary provider is responsible for engagement attempts, if needed, on the next business day.</a:t>
            </a:r>
          </a:p>
          <a:p>
            <a:pPr lvl="2"/>
            <a:endParaRPr lang="en-US" sz="1800" u="sng" dirty="0">
              <a:sym typeface="Wingdings" panose="05000000000000000000" pitchFamily="2" charset="2"/>
            </a:endParaRPr>
          </a:p>
        </p:txBody>
      </p:sp>
    </p:spTree>
    <p:extLst>
      <p:ext uri="{BB962C8B-B14F-4D97-AF65-F5344CB8AC3E}">
        <p14:creationId xmlns:p14="http://schemas.microsoft.com/office/powerpoint/2010/main" val="26825665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1723D-F062-40D7-8690-A5D5941A3A7E}"/>
              </a:ext>
            </a:extLst>
          </p:cNvPr>
          <p:cNvSpPr>
            <a:spLocks noGrp="1"/>
          </p:cNvSpPr>
          <p:nvPr>
            <p:ph type="title"/>
          </p:nvPr>
        </p:nvSpPr>
        <p:spPr/>
        <p:txBody>
          <a:bodyPr>
            <a:normAutofit/>
          </a:bodyPr>
          <a:lstStyle/>
          <a:p>
            <a:pPr algn="ctr"/>
            <a:r>
              <a:rPr lang="en-US" sz="4300" b="1" dirty="0"/>
              <a:t>Pathway Enrollment Checklist</a:t>
            </a:r>
          </a:p>
        </p:txBody>
      </p:sp>
      <p:graphicFrame>
        <p:nvGraphicFramePr>
          <p:cNvPr id="4" name="Table 3">
            <a:extLst>
              <a:ext uri="{FF2B5EF4-FFF2-40B4-BE49-F238E27FC236}">
                <a16:creationId xmlns:a16="http://schemas.microsoft.com/office/drawing/2014/main" id="{5C0BB335-7619-42E8-B0FB-891D8D5BD5DA}"/>
              </a:ext>
            </a:extLst>
          </p:cNvPr>
          <p:cNvGraphicFramePr>
            <a:graphicFrameLocks noGrp="1"/>
          </p:cNvGraphicFramePr>
          <p:nvPr>
            <p:extLst>
              <p:ext uri="{D42A27DB-BD31-4B8C-83A1-F6EECF244321}">
                <p14:modId xmlns:p14="http://schemas.microsoft.com/office/powerpoint/2010/main" val="2721653983"/>
              </p:ext>
            </p:extLst>
          </p:nvPr>
        </p:nvGraphicFramePr>
        <p:xfrm>
          <a:off x="1865746" y="1493380"/>
          <a:ext cx="9818254" cy="4407410"/>
        </p:xfrm>
        <a:graphic>
          <a:graphicData uri="http://schemas.openxmlformats.org/drawingml/2006/table">
            <a:tbl>
              <a:tblPr firstRow="1" firstCol="1" bandRow="1"/>
              <a:tblGrid>
                <a:gridCol w="4636654">
                  <a:extLst>
                    <a:ext uri="{9D8B030D-6E8A-4147-A177-3AD203B41FA5}">
                      <a16:colId xmlns:a16="http://schemas.microsoft.com/office/drawing/2014/main" val="4170386028"/>
                    </a:ext>
                  </a:extLst>
                </a:gridCol>
                <a:gridCol w="5181600">
                  <a:extLst>
                    <a:ext uri="{9D8B030D-6E8A-4147-A177-3AD203B41FA5}">
                      <a16:colId xmlns:a16="http://schemas.microsoft.com/office/drawing/2014/main" val="1276836634"/>
                    </a:ext>
                  </a:extLst>
                </a:gridCol>
              </a:tblGrid>
              <a:tr h="136308">
                <a:tc>
                  <a:txBody>
                    <a:bodyPr/>
                    <a:lstStyle/>
                    <a:p>
                      <a:pPr marL="0" marR="0" algn="ctr">
                        <a:lnSpc>
                          <a:spcPct val="107000"/>
                        </a:lnSpc>
                        <a:spcBef>
                          <a:spcPts val="0"/>
                        </a:spcBef>
                        <a:spcAft>
                          <a:spcPts val="0"/>
                        </a:spcAft>
                      </a:pPr>
                      <a:r>
                        <a:rPr lang="en-US" sz="1200"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Step</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4868" marR="548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AC3CA"/>
                    </a:solidFill>
                  </a:tcPr>
                </a:tc>
                <a:tc>
                  <a:txBody>
                    <a:bodyPr/>
                    <a:lstStyle/>
                    <a:p>
                      <a:pPr marL="0" marR="0" algn="ctr">
                        <a:lnSpc>
                          <a:spcPct val="107000"/>
                        </a:lnSpc>
                        <a:spcBef>
                          <a:spcPts val="0"/>
                        </a:spcBef>
                        <a:spcAft>
                          <a:spcPts val="0"/>
                        </a:spcAft>
                      </a:pPr>
                      <a:r>
                        <a:rPr lang="en-US" sz="1200"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Details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4868" marR="548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AC3CA"/>
                    </a:solidFill>
                  </a:tcPr>
                </a:tc>
                <a:extLst>
                  <a:ext uri="{0D108BD9-81ED-4DB2-BD59-A6C34878D82A}">
                    <a16:rowId xmlns:a16="http://schemas.microsoft.com/office/drawing/2014/main" val="2268815852"/>
                  </a:ext>
                </a:extLst>
              </a:tr>
              <a:tr h="279829">
                <a:tc>
                  <a:txBody>
                    <a:bodyPr/>
                    <a:lstStyle/>
                    <a:p>
                      <a:pPr marL="0" marR="0" algn="ctr">
                        <a:lnSpc>
                          <a:spcPct val="107000"/>
                        </a:lnSpc>
                        <a:spcBef>
                          <a:spcPts val="0"/>
                        </a:spcBef>
                        <a:spcAft>
                          <a:spcPts val="0"/>
                        </a:spcAft>
                      </a:pPr>
                      <a:r>
                        <a:rPr lang="en-US" sz="1050" b="1" dirty="0">
                          <a:effectLst/>
                          <a:latin typeface="Arial" panose="020B0604020202020204" pitchFamily="34" charset="0"/>
                          <a:ea typeface="Calibri" panose="020F0502020204030204" pitchFamily="34" charset="0"/>
                          <a:cs typeface="Times New Roman" panose="02020603050405020304" pitchFamily="18" charset="0"/>
                        </a:rPr>
                        <a:t>Review and Provide SCP Client Handout (Youth or Adult)</a:t>
                      </a:r>
                      <a:endParaRPr lang="en-US" sz="1050" b="1" dirty="0">
                        <a:effectLst/>
                        <a:latin typeface="Calibri" panose="020F0502020204030204" pitchFamily="34" charset="0"/>
                        <a:ea typeface="Calibri" panose="020F0502020204030204" pitchFamily="34" charset="0"/>
                        <a:cs typeface="Times New Roman" panose="02020603050405020304" pitchFamily="18" charset="0"/>
                      </a:endParaRPr>
                    </a:p>
                  </a:txBody>
                  <a:tcPr marL="54868" marR="548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nSpc>
                          <a:spcPct val="107000"/>
                        </a:lnSpc>
                        <a:spcBef>
                          <a:spcPts val="0"/>
                        </a:spcBef>
                        <a:spcAft>
                          <a:spcPts val="0"/>
                        </a:spcAft>
                      </a:pPr>
                      <a:r>
                        <a:rPr lang="en-US" sz="1050" dirty="0">
                          <a:effectLst/>
                          <a:latin typeface="Arial" panose="020B0604020202020204" pitchFamily="34" charset="0"/>
                          <a:ea typeface="Calibri" panose="020F0502020204030204" pitchFamily="34" charset="0"/>
                          <a:cs typeface="Times New Roman" panose="02020603050405020304" pitchFamily="18" charset="0"/>
                        </a:rPr>
                        <a:t>Print physical copy for client from BurrellNet (Supportive Care Pathway folder)</a:t>
                      </a:r>
                    </a:p>
                    <a:p>
                      <a:pPr marL="0" marR="0">
                        <a:lnSpc>
                          <a:spcPct val="107000"/>
                        </a:lnSpc>
                        <a:spcBef>
                          <a:spcPts val="0"/>
                        </a:spcBef>
                        <a:spcAft>
                          <a:spcPts val="0"/>
                        </a:spcAft>
                      </a:pPr>
                      <a:endParaRPr lang="en-US" sz="105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050" dirty="0">
                          <a:effectLst/>
                          <a:latin typeface="Arial" panose="020B0604020202020204" pitchFamily="34" charset="0"/>
                          <a:ea typeface="Calibri" panose="020F0502020204030204" pitchFamily="34" charset="0"/>
                          <a:cs typeface="Times New Roman" panose="02020603050405020304" pitchFamily="18" charset="0"/>
                        </a:rPr>
                        <a:t>If client is being seen via telehealth, send client a copy via encrypted email.</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54868" marR="548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4302591"/>
                  </a:ext>
                </a:extLst>
              </a:tr>
              <a:tr h="279829">
                <a:tc>
                  <a:txBody>
                    <a:bodyPr/>
                    <a:lstStyle/>
                    <a:p>
                      <a:pPr marL="0" marR="0" algn="ctr">
                        <a:lnSpc>
                          <a:spcPct val="107000"/>
                        </a:lnSpc>
                        <a:spcBef>
                          <a:spcPts val="0"/>
                        </a:spcBef>
                        <a:spcAft>
                          <a:spcPts val="0"/>
                        </a:spcAft>
                      </a:pPr>
                      <a:r>
                        <a:rPr lang="en-US" sz="1050" b="1">
                          <a:effectLst/>
                          <a:latin typeface="Arial" panose="020B0604020202020204" pitchFamily="34" charset="0"/>
                          <a:ea typeface="Calibri" panose="020F0502020204030204" pitchFamily="34" charset="0"/>
                          <a:cs typeface="Times New Roman" panose="02020603050405020304" pitchFamily="18" charset="0"/>
                        </a:rPr>
                        <a:t>Enroll Client in Pathway</a:t>
                      </a:r>
                      <a:endParaRPr lang="en-US" sz="1050" b="1">
                        <a:effectLst/>
                        <a:latin typeface="Calibri" panose="020F0502020204030204" pitchFamily="34" charset="0"/>
                        <a:ea typeface="Calibri" panose="020F0502020204030204" pitchFamily="34" charset="0"/>
                        <a:cs typeface="Times New Roman" panose="02020603050405020304" pitchFamily="18" charset="0"/>
                      </a:endParaRPr>
                    </a:p>
                  </a:txBody>
                  <a:tcPr marL="54868" marR="548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nSpc>
                          <a:spcPct val="107000"/>
                        </a:lnSpc>
                        <a:spcBef>
                          <a:spcPts val="0"/>
                        </a:spcBef>
                        <a:spcAft>
                          <a:spcPts val="0"/>
                        </a:spcAft>
                      </a:pPr>
                      <a:r>
                        <a:rPr lang="en-US" sz="1050" dirty="0">
                          <a:effectLst/>
                          <a:latin typeface="Arial" panose="020B0604020202020204" pitchFamily="34" charset="0"/>
                          <a:ea typeface="Calibri" panose="020F0502020204030204" pitchFamily="34" charset="0"/>
                          <a:cs typeface="Times New Roman" panose="02020603050405020304" pitchFamily="18" charset="0"/>
                        </a:rPr>
                        <a:t>Completed in </a:t>
                      </a:r>
                      <a:r>
                        <a:rPr lang="en-US" sz="1050" dirty="0" err="1">
                          <a:effectLst/>
                          <a:latin typeface="Arial" panose="020B0604020202020204" pitchFamily="34" charset="0"/>
                          <a:ea typeface="Calibri" panose="020F0502020204030204" pitchFamily="34" charset="0"/>
                          <a:cs typeface="Times New Roman" panose="02020603050405020304" pitchFamily="18" charset="0"/>
                        </a:rPr>
                        <a:t>myAvatar</a:t>
                      </a:r>
                      <a:r>
                        <a:rPr lang="en-US" sz="1050" dirty="0">
                          <a:effectLst/>
                          <a:latin typeface="Arial" panose="020B0604020202020204" pitchFamily="34" charset="0"/>
                          <a:ea typeface="Calibri" panose="020F0502020204030204" pitchFamily="34" charset="0"/>
                          <a:cs typeface="Times New Roman" panose="02020603050405020304" pitchFamily="18" charset="0"/>
                        </a:rPr>
                        <a:t> using </a:t>
                      </a:r>
                      <a:r>
                        <a:rPr lang="en-US" sz="1050" b="1" dirty="0">
                          <a:effectLst/>
                          <a:latin typeface="Arial" panose="020B0604020202020204" pitchFamily="34" charset="0"/>
                          <a:ea typeface="Calibri" panose="020F0502020204030204" pitchFamily="34" charset="0"/>
                          <a:cs typeface="Times New Roman" panose="02020603050405020304" pitchFamily="18" charset="0"/>
                        </a:rPr>
                        <a:t>Clinical Pathway Enrollment</a:t>
                      </a:r>
                      <a:r>
                        <a:rPr lang="en-US" sz="1050" dirty="0">
                          <a:effectLst/>
                          <a:latin typeface="Arial" panose="020B0604020202020204" pitchFamily="34" charset="0"/>
                          <a:ea typeface="Calibri" panose="020F0502020204030204" pitchFamily="34" charset="0"/>
                          <a:cs typeface="Times New Roman" panose="02020603050405020304" pitchFamily="18" charset="0"/>
                        </a:rPr>
                        <a:t> form</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54868" marR="548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2537033"/>
                  </a:ext>
                </a:extLst>
              </a:tr>
              <a:tr h="997437">
                <a:tc>
                  <a:txBody>
                    <a:bodyPr/>
                    <a:lstStyle/>
                    <a:p>
                      <a:pPr marL="0" marR="0" algn="ctr">
                        <a:lnSpc>
                          <a:spcPct val="107000"/>
                        </a:lnSpc>
                        <a:spcBef>
                          <a:spcPts val="0"/>
                        </a:spcBef>
                        <a:spcAft>
                          <a:spcPts val="0"/>
                        </a:spcAft>
                      </a:pPr>
                      <a:r>
                        <a:rPr lang="en-US" sz="1050" b="1" dirty="0">
                          <a:effectLst/>
                          <a:latin typeface="Arial" panose="020B0604020202020204" pitchFamily="34" charset="0"/>
                          <a:ea typeface="Calibri" panose="020F0502020204030204" pitchFamily="34" charset="0"/>
                          <a:cs typeface="Times New Roman" panose="02020603050405020304" pitchFamily="18" charset="0"/>
                        </a:rPr>
                        <a:t>Complete Supportive Care Pathway Information </a:t>
                      </a:r>
                      <a:endParaRPr lang="en-US" sz="1050" b="1" dirty="0">
                        <a:effectLst/>
                        <a:latin typeface="Calibri" panose="020F0502020204030204" pitchFamily="34" charset="0"/>
                        <a:ea typeface="Calibri" panose="020F0502020204030204" pitchFamily="34" charset="0"/>
                        <a:cs typeface="Times New Roman" panose="02020603050405020304" pitchFamily="18" charset="0"/>
                      </a:endParaRPr>
                    </a:p>
                  </a:txBody>
                  <a:tcPr marL="54868" marR="548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nSpc>
                          <a:spcPct val="107000"/>
                        </a:lnSpc>
                        <a:spcBef>
                          <a:spcPts val="0"/>
                        </a:spcBef>
                        <a:spcAft>
                          <a:spcPts val="0"/>
                        </a:spcAft>
                      </a:pPr>
                      <a:r>
                        <a:rPr lang="en-US" sz="1050" dirty="0">
                          <a:effectLst/>
                          <a:latin typeface="Arial" panose="020B0604020202020204" pitchFamily="34" charset="0"/>
                          <a:ea typeface="Calibri" panose="020F0502020204030204" pitchFamily="34" charset="0"/>
                          <a:cs typeface="Times New Roman" panose="02020603050405020304" pitchFamily="18" charset="0"/>
                        </a:rPr>
                        <a:t>Completed in </a:t>
                      </a:r>
                      <a:r>
                        <a:rPr lang="en-US" sz="1050" dirty="0" err="1">
                          <a:effectLst/>
                          <a:latin typeface="Arial" panose="020B0604020202020204" pitchFamily="34" charset="0"/>
                          <a:ea typeface="Calibri" panose="020F0502020204030204" pitchFamily="34" charset="0"/>
                          <a:cs typeface="Times New Roman" panose="02020603050405020304" pitchFamily="18" charset="0"/>
                        </a:rPr>
                        <a:t>myAvatar</a:t>
                      </a:r>
                      <a:r>
                        <a:rPr lang="en-US" sz="1050" dirty="0">
                          <a:effectLst/>
                          <a:latin typeface="Arial" panose="020B0604020202020204" pitchFamily="34" charset="0"/>
                          <a:ea typeface="Calibri" panose="020F0502020204030204" pitchFamily="34" charset="0"/>
                          <a:cs typeface="Times New Roman" panose="02020603050405020304" pitchFamily="18" charset="0"/>
                        </a:rPr>
                        <a:t> using </a:t>
                      </a:r>
                      <a:r>
                        <a:rPr lang="en-US" sz="1050" b="1" dirty="0">
                          <a:effectLst/>
                          <a:latin typeface="Arial" panose="020B0604020202020204" pitchFamily="34" charset="0"/>
                          <a:ea typeface="Calibri" panose="020F0502020204030204" pitchFamily="34" charset="0"/>
                          <a:cs typeface="Times New Roman" panose="02020603050405020304" pitchFamily="18" charset="0"/>
                        </a:rPr>
                        <a:t>Supportive Care Pathway Information</a:t>
                      </a:r>
                      <a:r>
                        <a:rPr lang="en-US" sz="1050" dirty="0">
                          <a:effectLst/>
                          <a:latin typeface="Arial" panose="020B0604020202020204" pitchFamily="34" charset="0"/>
                          <a:ea typeface="Calibri" panose="020F0502020204030204" pitchFamily="34" charset="0"/>
                          <a:cs typeface="Times New Roman" panose="02020603050405020304" pitchFamily="18" charset="0"/>
                        </a:rPr>
                        <a:t> form:</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nSpc>
                          <a:spcPct val="107000"/>
                        </a:lnSpc>
                        <a:spcBef>
                          <a:spcPts val="0"/>
                        </a:spcBef>
                        <a:spcAft>
                          <a:spcPts val="0"/>
                        </a:spcAft>
                        <a:buFont typeface="Arial" panose="020B0604020202020204" pitchFamily="34" charset="0"/>
                        <a:buChar char="•"/>
                      </a:pPr>
                      <a:r>
                        <a:rPr lang="en-US" sz="1050" dirty="0">
                          <a:effectLst/>
                          <a:latin typeface="Arial" panose="020B0604020202020204" pitchFamily="34" charset="0"/>
                          <a:ea typeface="Calibri" panose="020F0502020204030204" pitchFamily="34" charset="0"/>
                          <a:cs typeface="Times New Roman" panose="02020603050405020304" pitchFamily="18" charset="0"/>
                        </a:rPr>
                        <a:t>Client’s Contact Information</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nSpc>
                          <a:spcPct val="107000"/>
                        </a:lnSpc>
                        <a:spcBef>
                          <a:spcPts val="0"/>
                        </a:spcBef>
                        <a:spcAft>
                          <a:spcPts val="0"/>
                        </a:spcAft>
                        <a:buFont typeface="Arial" panose="020B0604020202020204" pitchFamily="34" charset="0"/>
                        <a:buChar char="•"/>
                      </a:pPr>
                      <a:r>
                        <a:rPr lang="en-US" sz="1050" dirty="0">
                          <a:effectLst/>
                          <a:latin typeface="Arial" panose="020B0604020202020204" pitchFamily="34" charset="0"/>
                          <a:ea typeface="Calibri" panose="020F0502020204030204" pitchFamily="34" charset="0"/>
                          <a:cs typeface="Times New Roman" panose="02020603050405020304" pitchFamily="18" charset="0"/>
                        </a:rPr>
                        <a:t>Contact Frequency</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nSpc>
                          <a:spcPct val="107000"/>
                        </a:lnSpc>
                        <a:spcBef>
                          <a:spcPts val="0"/>
                        </a:spcBef>
                        <a:spcAft>
                          <a:spcPts val="0"/>
                        </a:spcAft>
                        <a:buFont typeface="Arial" panose="020B0604020202020204" pitchFamily="34" charset="0"/>
                        <a:buChar char="•"/>
                      </a:pPr>
                      <a:r>
                        <a:rPr lang="en-US" sz="1050" dirty="0">
                          <a:effectLst/>
                          <a:latin typeface="Arial" panose="020B0604020202020204" pitchFamily="34" charset="0"/>
                          <a:ea typeface="Calibri" panose="020F0502020204030204" pitchFamily="34" charset="0"/>
                          <a:cs typeface="Times New Roman" panose="02020603050405020304" pitchFamily="18" charset="0"/>
                        </a:rPr>
                        <a:t>Handout Provided (Y/N)</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nSpc>
                          <a:spcPct val="107000"/>
                        </a:lnSpc>
                        <a:spcBef>
                          <a:spcPts val="0"/>
                        </a:spcBef>
                        <a:spcAft>
                          <a:spcPts val="0"/>
                        </a:spcAft>
                        <a:buFont typeface="Arial" panose="020B0604020202020204" pitchFamily="34" charset="0"/>
                        <a:buChar char="•"/>
                      </a:pPr>
                      <a:r>
                        <a:rPr lang="en-US" sz="1050" dirty="0">
                          <a:effectLst/>
                          <a:latin typeface="Arial" panose="020B0604020202020204" pitchFamily="34" charset="0"/>
                          <a:ea typeface="Calibri" panose="020F0502020204030204" pitchFamily="34" charset="0"/>
                          <a:cs typeface="Times New Roman" panose="02020603050405020304" pitchFamily="18" charset="0"/>
                        </a:rPr>
                        <a:t>Primary Contact Person (Provider)</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nSpc>
                          <a:spcPct val="107000"/>
                        </a:lnSpc>
                        <a:spcBef>
                          <a:spcPts val="0"/>
                        </a:spcBef>
                        <a:spcAft>
                          <a:spcPts val="0"/>
                        </a:spcAft>
                        <a:buFont typeface="Arial" panose="020B0604020202020204" pitchFamily="34" charset="0"/>
                        <a:buChar char="•"/>
                      </a:pPr>
                      <a:r>
                        <a:rPr lang="en-US" sz="1050" dirty="0">
                          <a:effectLst/>
                          <a:latin typeface="Arial" panose="020B0604020202020204" pitchFamily="34" charset="0"/>
                          <a:ea typeface="Calibri" panose="020F0502020204030204" pitchFamily="34" charset="0"/>
                          <a:cs typeface="Times New Roman" panose="02020603050405020304" pitchFamily="18" charset="0"/>
                        </a:rPr>
                        <a:t>Non-Primary Care Team Members</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54868" marR="548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2331727"/>
                  </a:ext>
                </a:extLst>
              </a:tr>
              <a:tr h="853915">
                <a:tc>
                  <a:txBody>
                    <a:bodyPr/>
                    <a:lstStyle/>
                    <a:p>
                      <a:pPr marL="0" marR="0" algn="ctr">
                        <a:lnSpc>
                          <a:spcPct val="107000"/>
                        </a:lnSpc>
                        <a:spcBef>
                          <a:spcPts val="0"/>
                        </a:spcBef>
                        <a:spcAft>
                          <a:spcPts val="0"/>
                        </a:spcAft>
                      </a:pPr>
                      <a:r>
                        <a:rPr lang="en-US" sz="1050" b="1">
                          <a:effectLst/>
                          <a:latin typeface="Arial" panose="020B0604020202020204" pitchFamily="34" charset="0"/>
                          <a:ea typeface="Calibri" panose="020F0502020204030204" pitchFamily="34" charset="0"/>
                          <a:cs typeface="Times New Roman" panose="02020603050405020304" pitchFamily="18" charset="0"/>
                        </a:rPr>
                        <a:t>Complete Client’s Treatment Plan</a:t>
                      </a:r>
                      <a:endParaRPr lang="en-US" sz="1050" b="1">
                        <a:effectLst/>
                        <a:latin typeface="Calibri" panose="020F0502020204030204" pitchFamily="34" charset="0"/>
                        <a:ea typeface="Calibri" panose="020F0502020204030204" pitchFamily="34" charset="0"/>
                        <a:cs typeface="Times New Roman" panose="02020603050405020304" pitchFamily="18" charset="0"/>
                      </a:endParaRPr>
                    </a:p>
                  </a:txBody>
                  <a:tcPr marL="54868" marR="548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nSpc>
                          <a:spcPct val="107000"/>
                        </a:lnSpc>
                        <a:spcBef>
                          <a:spcPts val="0"/>
                        </a:spcBef>
                        <a:spcAft>
                          <a:spcPts val="0"/>
                        </a:spcAft>
                      </a:pPr>
                      <a:r>
                        <a:rPr lang="en-US" sz="1050" dirty="0">
                          <a:effectLst/>
                          <a:latin typeface="Arial" panose="020B0604020202020204" pitchFamily="34" charset="0"/>
                          <a:ea typeface="Calibri" panose="020F0502020204030204" pitchFamily="34" charset="0"/>
                          <a:cs typeface="Times New Roman" panose="02020603050405020304" pitchFamily="18" charset="0"/>
                        </a:rPr>
                        <a:t>Completed and signed by client in </a:t>
                      </a:r>
                      <a:r>
                        <a:rPr lang="en-US" sz="1050" dirty="0" err="1">
                          <a:effectLst/>
                          <a:latin typeface="Arial" panose="020B0604020202020204" pitchFamily="34" charset="0"/>
                          <a:ea typeface="Calibri" panose="020F0502020204030204" pitchFamily="34" charset="0"/>
                          <a:cs typeface="Times New Roman" panose="02020603050405020304" pitchFamily="18" charset="0"/>
                        </a:rPr>
                        <a:t>myAvatar</a:t>
                      </a:r>
                      <a:r>
                        <a:rPr lang="en-US" sz="1050" dirty="0">
                          <a:effectLst/>
                          <a:latin typeface="Arial" panose="020B0604020202020204" pitchFamily="34" charset="0"/>
                          <a:ea typeface="Calibri" panose="020F0502020204030204" pitchFamily="34" charset="0"/>
                          <a:cs typeface="Times New Roman" panose="02020603050405020304" pitchFamily="18" charset="0"/>
                        </a:rPr>
                        <a:t>; print physical copy for client </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050" dirty="0">
                          <a:effectLst/>
                          <a:latin typeface="Arial" panose="020B0604020202020204" pitchFamily="34" charset="0"/>
                          <a:ea typeface="Calibri" panose="020F0502020204030204" pitchFamily="34" charset="0"/>
                          <a:cs typeface="Times New Roman" panose="02020603050405020304" pitchFamily="18" charset="0"/>
                        </a:rPr>
                        <a:t> </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050" dirty="0">
                          <a:effectLst/>
                          <a:latin typeface="Arial" panose="020B0604020202020204" pitchFamily="34" charset="0"/>
                          <a:ea typeface="Calibri" panose="020F0502020204030204" pitchFamily="34" charset="0"/>
                          <a:cs typeface="Times New Roman" panose="02020603050405020304" pitchFamily="18" charset="0"/>
                        </a:rPr>
                        <a:t>If client is being seen via telehealth for an initial </a:t>
                      </a:r>
                      <a:r>
                        <a:rPr lang="en-US" sz="1050" u="sng" dirty="0">
                          <a:effectLst/>
                          <a:latin typeface="Arial" panose="020B0604020202020204" pitchFamily="34" charset="0"/>
                          <a:ea typeface="Calibri" panose="020F0502020204030204" pitchFamily="34" charset="0"/>
                          <a:cs typeface="Times New Roman" panose="02020603050405020304" pitchFamily="18" charset="0"/>
                        </a:rPr>
                        <a:t>intake</a:t>
                      </a:r>
                      <a:r>
                        <a:rPr lang="en-US" sz="1050" dirty="0">
                          <a:effectLst/>
                          <a:latin typeface="Arial" panose="020B0604020202020204" pitchFamily="34" charset="0"/>
                          <a:ea typeface="Calibri" panose="020F0502020204030204" pitchFamily="34" charset="0"/>
                          <a:cs typeface="Times New Roman" panose="02020603050405020304" pitchFamily="18" charset="0"/>
                        </a:rPr>
                        <a:t> appointment, send to client via DocuSign or work with ROI to send to client via mail or encrypted email </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54868" marR="548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0216624"/>
                  </a:ext>
                </a:extLst>
              </a:tr>
              <a:tr h="853915">
                <a:tc>
                  <a:txBody>
                    <a:bodyPr/>
                    <a:lstStyle/>
                    <a:p>
                      <a:pPr marL="0" marR="0" algn="ctr">
                        <a:lnSpc>
                          <a:spcPct val="107000"/>
                        </a:lnSpc>
                        <a:spcBef>
                          <a:spcPts val="0"/>
                        </a:spcBef>
                        <a:spcAft>
                          <a:spcPts val="0"/>
                        </a:spcAft>
                      </a:pPr>
                      <a:r>
                        <a:rPr lang="en-US" sz="1050" b="1">
                          <a:effectLst/>
                          <a:latin typeface="Arial" panose="020B0604020202020204" pitchFamily="34" charset="0"/>
                          <a:ea typeface="Calibri" panose="020F0502020204030204" pitchFamily="34" charset="0"/>
                          <a:cs typeface="Times New Roman" panose="02020603050405020304" pitchFamily="18" charset="0"/>
                        </a:rPr>
                        <a:t>Complete Client’s Safety Plan</a:t>
                      </a:r>
                      <a:endParaRPr lang="en-US" sz="1050" b="1">
                        <a:effectLst/>
                        <a:latin typeface="Calibri" panose="020F0502020204030204" pitchFamily="34" charset="0"/>
                        <a:ea typeface="Calibri" panose="020F0502020204030204" pitchFamily="34" charset="0"/>
                        <a:cs typeface="Times New Roman" panose="02020603050405020304" pitchFamily="18" charset="0"/>
                      </a:endParaRPr>
                    </a:p>
                  </a:txBody>
                  <a:tcPr marL="54868" marR="548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nSpc>
                          <a:spcPct val="107000"/>
                        </a:lnSpc>
                        <a:spcBef>
                          <a:spcPts val="0"/>
                        </a:spcBef>
                        <a:spcAft>
                          <a:spcPts val="0"/>
                        </a:spcAft>
                      </a:pPr>
                      <a:r>
                        <a:rPr lang="en-US" sz="1050" dirty="0">
                          <a:effectLst/>
                          <a:latin typeface="Arial" panose="020B0604020202020204" pitchFamily="34" charset="0"/>
                          <a:ea typeface="Calibri" panose="020F0502020204030204" pitchFamily="34" charset="0"/>
                          <a:cs typeface="Times New Roman" panose="02020603050405020304" pitchFamily="18" charset="0"/>
                        </a:rPr>
                        <a:t>Completed and signed by client in </a:t>
                      </a:r>
                      <a:r>
                        <a:rPr lang="en-US" sz="1050" dirty="0" err="1">
                          <a:effectLst/>
                          <a:latin typeface="Arial" panose="020B0604020202020204" pitchFamily="34" charset="0"/>
                          <a:ea typeface="Calibri" panose="020F0502020204030204" pitchFamily="34" charset="0"/>
                          <a:cs typeface="Times New Roman" panose="02020603050405020304" pitchFamily="18" charset="0"/>
                        </a:rPr>
                        <a:t>myAvatar</a:t>
                      </a:r>
                      <a:r>
                        <a:rPr lang="en-US" sz="1050" dirty="0">
                          <a:effectLst/>
                          <a:latin typeface="Arial" panose="020B0604020202020204" pitchFamily="34" charset="0"/>
                          <a:ea typeface="Calibri" panose="020F0502020204030204" pitchFamily="34" charset="0"/>
                          <a:cs typeface="Times New Roman" panose="02020603050405020304" pitchFamily="18" charset="0"/>
                        </a:rPr>
                        <a:t>; print physical copy for client</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050" dirty="0">
                          <a:effectLst/>
                          <a:latin typeface="Arial" panose="020B0604020202020204" pitchFamily="34" charset="0"/>
                          <a:ea typeface="Calibri" panose="020F0502020204030204" pitchFamily="34" charset="0"/>
                          <a:cs typeface="Times New Roman" panose="02020603050405020304" pitchFamily="18" charset="0"/>
                        </a:rPr>
                        <a:t> </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050" dirty="0">
                          <a:effectLst/>
                          <a:latin typeface="Arial" panose="020B0604020202020204" pitchFamily="34" charset="0"/>
                          <a:ea typeface="Calibri" panose="020F0502020204030204" pitchFamily="34" charset="0"/>
                          <a:cs typeface="Times New Roman" panose="02020603050405020304" pitchFamily="18" charset="0"/>
                        </a:rPr>
                        <a:t>If client is being seen via telehealth for an initial </a:t>
                      </a:r>
                      <a:r>
                        <a:rPr lang="en-US" sz="1050" u="sng" dirty="0">
                          <a:effectLst/>
                          <a:latin typeface="Arial" panose="020B0604020202020204" pitchFamily="34" charset="0"/>
                          <a:ea typeface="Calibri" panose="020F0502020204030204" pitchFamily="34" charset="0"/>
                          <a:cs typeface="Times New Roman" panose="02020603050405020304" pitchFamily="18" charset="0"/>
                        </a:rPr>
                        <a:t>intake</a:t>
                      </a:r>
                      <a:r>
                        <a:rPr lang="en-US" sz="1050" dirty="0">
                          <a:effectLst/>
                          <a:latin typeface="Arial" panose="020B0604020202020204" pitchFamily="34" charset="0"/>
                          <a:ea typeface="Calibri" panose="020F0502020204030204" pitchFamily="34" charset="0"/>
                          <a:cs typeface="Times New Roman" panose="02020603050405020304" pitchFamily="18" charset="0"/>
                        </a:rPr>
                        <a:t> appointment, send to client via DocuSign or work with ROI to send to client via mail or encrypted email</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54868" marR="548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3098823"/>
                  </a:ext>
                </a:extLst>
              </a:tr>
              <a:tr h="710394">
                <a:tc>
                  <a:txBody>
                    <a:bodyPr/>
                    <a:lstStyle/>
                    <a:p>
                      <a:pPr marL="0" marR="0" algn="ctr">
                        <a:lnSpc>
                          <a:spcPct val="107000"/>
                        </a:lnSpc>
                        <a:spcBef>
                          <a:spcPts val="0"/>
                        </a:spcBef>
                        <a:spcAft>
                          <a:spcPts val="0"/>
                        </a:spcAft>
                      </a:pPr>
                      <a:r>
                        <a:rPr lang="en-US" sz="1050" b="1" dirty="0">
                          <a:effectLst/>
                          <a:latin typeface="Arial" panose="020B0604020202020204" pitchFamily="34" charset="0"/>
                          <a:ea typeface="Calibri" panose="020F0502020204030204" pitchFamily="34" charset="0"/>
                          <a:cs typeface="Times New Roman" panose="02020603050405020304" pitchFamily="18" charset="0"/>
                        </a:rPr>
                        <a:t>Complete SCP Crisis Follow-up form, if necessary </a:t>
                      </a:r>
                    </a:p>
                    <a:p>
                      <a:pPr marL="0" marR="0" algn="ctr">
                        <a:lnSpc>
                          <a:spcPct val="107000"/>
                        </a:lnSpc>
                        <a:spcBef>
                          <a:spcPts val="0"/>
                        </a:spcBef>
                        <a:spcAft>
                          <a:spcPts val="0"/>
                        </a:spcAft>
                      </a:pPr>
                      <a:r>
                        <a:rPr lang="en-US" sz="1050" b="1" dirty="0">
                          <a:effectLst/>
                          <a:latin typeface="Arial" panose="020B0604020202020204" pitchFamily="34" charset="0"/>
                          <a:ea typeface="Calibri" panose="020F0502020204030204" pitchFamily="34" charset="0"/>
                          <a:cs typeface="Times New Roman" panose="02020603050405020304" pitchFamily="18" charset="0"/>
                        </a:rPr>
                        <a:t>(Outpatient only clients, Psychiatry only clients or if contact will fall on Burrell Holiday weekend)</a:t>
                      </a:r>
                      <a:endParaRPr lang="en-US" sz="1050" b="1" dirty="0">
                        <a:effectLst/>
                        <a:latin typeface="Calibri" panose="020F0502020204030204" pitchFamily="34" charset="0"/>
                        <a:ea typeface="Calibri" panose="020F0502020204030204" pitchFamily="34" charset="0"/>
                        <a:cs typeface="Times New Roman" panose="02020603050405020304" pitchFamily="18" charset="0"/>
                      </a:endParaRPr>
                    </a:p>
                  </a:txBody>
                  <a:tcPr marL="54868" marR="548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nSpc>
                          <a:spcPct val="107000"/>
                        </a:lnSpc>
                        <a:spcBef>
                          <a:spcPts val="0"/>
                        </a:spcBef>
                        <a:spcAft>
                          <a:spcPts val="0"/>
                        </a:spcAft>
                      </a:pPr>
                      <a:r>
                        <a:rPr lang="en-US" sz="1050" dirty="0">
                          <a:effectLst/>
                          <a:latin typeface="Arial" panose="020B0604020202020204" pitchFamily="34" charset="0"/>
                          <a:ea typeface="Calibri" panose="020F0502020204030204" pitchFamily="34" charset="0"/>
                          <a:cs typeface="Times New Roman" panose="02020603050405020304" pitchFamily="18" charset="0"/>
                        </a:rPr>
                        <a:t>Complete fillable PDF on BurrellNet (Supportive Care Pathway folder) and email to Crisis, </a:t>
                      </a:r>
                      <a:r>
                        <a:rPr lang="en-US" sz="105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3"/>
                        </a:rPr>
                        <a:t>CrisisTeamSW@burrellcenter.com</a:t>
                      </a:r>
                      <a:r>
                        <a:rPr lang="en-US" sz="1050" dirty="0">
                          <a:effectLst/>
                          <a:latin typeface="Arial" panose="020B0604020202020204" pitchFamily="34" charset="0"/>
                          <a:ea typeface="Calibri" panose="020F0502020204030204" pitchFamily="34" charset="0"/>
                          <a:cs typeface="Times New Roman" panose="02020603050405020304" pitchFamily="18" charset="0"/>
                        </a:rPr>
                        <a:t> </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050" dirty="0">
                          <a:effectLst/>
                          <a:latin typeface="Arial" panose="020B0604020202020204" pitchFamily="34" charset="0"/>
                          <a:ea typeface="Calibri" panose="020F0502020204030204" pitchFamily="34" charset="0"/>
                          <a:cs typeface="Times New Roman" panose="02020603050405020304" pitchFamily="18" charset="0"/>
                        </a:rPr>
                        <a:t>Be sure to include </a:t>
                      </a:r>
                      <a:r>
                        <a:rPr lang="en-US" sz="1050" b="1" dirty="0">
                          <a:effectLst/>
                          <a:latin typeface="Arial" panose="020B0604020202020204" pitchFamily="34" charset="0"/>
                          <a:ea typeface="Calibri" panose="020F0502020204030204" pitchFamily="34" charset="0"/>
                          <a:cs typeface="Times New Roman" panose="02020603050405020304" pitchFamily="18" charset="0"/>
                        </a:rPr>
                        <a:t>time of day</a:t>
                      </a:r>
                      <a:r>
                        <a:rPr lang="en-US" sz="1050" dirty="0">
                          <a:effectLst/>
                          <a:latin typeface="Arial" panose="020B0604020202020204" pitchFamily="34" charset="0"/>
                          <a:ea typeface="Calibri" panose="020F0502020204030204" pitchFamily="34" charset="0"/>
                          <a:cs typeface="Times New Roman" panose="02020603050405020304" pitchFamily="18" charset="0"/>
                        </a:rPr>
                        <a:t> client requested to be contacted by Crisis</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54868" marR="548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6148229"/>
                  </a:ext>
                </a:extLst>
              </a:tr>
            </a:tbl>
          </a:graphicData>
        </a:graphic>
      </p:graphicFrame>
    </p:spTree>
    <p:extLst>
      <p:ext uri="{BB962C8B-B14F-4D97-AF65-F5344CB8AC3E}">
        <p14:creationId xmlns:p14="http://schemas.microsoft.com/office/powerpoint/2010/main" val="3278868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47F3B-2696-3547-BEAD-9E0CB224330B}"/>
              </a:ext>
            </a:extLst>
          </p:cNvPr>
          <p:cNvSpPr>
            <a:spLocks noGrp="1"/>
          </p:cNvSpPr>
          <p:nvPr>
            <p:ph type="title"/>
          </p:nvPr>
        </p:nvSpPr>
        <p:spPr>
          <a:xfrm>
            <a:off x="1676400" y="354614"/>
            <a:ext cx="10378580" cy="1325563"/>
          </a:xfrm>
        </p:spPr>
        <p:txBody>
          <a:bodyPr>
            <a:normAutofit/>
          </a:bodyPr>
          <a:lstStyle/>
          <a:p>
            <a:r>
              <a:rPr lang="en-US" sz="4100" b="1" dirty="0"/>
              <a:t>Pathway Process: Contact Requirements</a:t>
            </a:r>
          </a:p>
        </p:txBody>
      </p:sp>
      <p:sp>
        <p:nvSpPr>
          <p:cNvPr id="3" name="Content Placeholder 2">
            <a:extLst>
              <a:ext uri="{FF2B5EF4-FFF2-40B4-BE49-F238E27FC236}">
                <a16:creationId xmlns:a16="http://schemas.microsoft.com/office/drawing/2014/main" id="{0602D900-BC90-C344-BC98-48ADDBEC5BD6}"/>
              </a:ext>
            </a:extLst>
          </p:cNvPr>
          <p:cNvSpPr>
            <a:spLocks noGrp="1"/>
          </p:cNvSpPr>
          <p:nvPr>
            <p:ph idx="1"/>
          </p:nvPr>
        </p:nvSpPr>
        <p:spPr>
          <a:xfrm>
            <a:off x="1282117" y="1774907"/>
            <a:ext cx="10563042" cy="4911643"/>
          </a:xfrm>
        </p:spPr>
        <p:txBody>
          <a:bodyPr>
            <a:normAutofit fontScale="92500" lnSpcReduction="10000"/>
          </a:bodyPr>
          <a:lstStyle/>
          <a:p>
            <a:pPr lvl="1"/>
            <a:r>
              <a:rPr lang="en-US" sz="1800" b="1" dirty="0">
                <a:sym typeface="Wingdings" panose="05000000000000000000" pitchFamily="2" charset="2"/>
              </a:rPr>
              <a:t>Columbia – Moderate or High Risk</a:t>
            </a:r>
          </a:p>
          <a:p>
            <a:pPr lvl="2"/>
            <a:r>
              <a:rPr lang="en-US" sz="1800" dirty="0">
                <a:sym typeface="Wingdings" panose="05000000000000000000" pitchFamily="2" charset="2"/>
              </a:rPr>
              <a:t>Columbia Suicide Screener </a:t>
            </a:r>
            <a:r>
              <a:rPr lang="en-US" sz="1800" b="1" dirty="0">
                <a:sym typeface="Wingdings" panose="05000000000000000000" pitchFamily="2" charset="2"/>
              </a:rPr>
              <a:t>Lifetime/Recent </a:t>
            </a:r>
            <a:r>
              <a:rPr lang="en-US" sz="1800" dirty="0">
                <a:sym typeface="Wingdings" panose="05000000000000000000" pitchFamily="2" charset="2"/>
              </a:rPr>
              <a:t>– completed only at the client’s very first visit OR if they have not had a Columbia completed prior.</a:t>
            </a:r>
          </a:p>
          <a:p>
            <a:pPr lvl="2"/>
            <a:r>
              <a:rPr lang="en-US" sz="1800" dirty="0">
                <a:sym typeface="Wingdings" panose="05000000000000000000" pitchFamily="2" charset="2"/>
              </a:rPr>
              <a:t>Columbia Suicide Screener </a:t>
            </a:r>
            <a:r>
              <a:rPr lang="en-US" sz="1800" b="1" dirty="0">
                <a:sym typeface="Wingdings" panose="05000000000000000000" pitchFamily="2" charset="2"/>
              </a:rPr>
              <a:t>Since Last Contact </a:t>
            </a:r>
            <a:r>
              <a:rPr lang="en-US" sz="1800" dirty="0">
                <a:sym typeface="Wingdings" panose="05000000000000000000" pitchFamily="2" charset="2"/>
              </a:rPr>
              <a:t>– completed each visit after the Columbia Lifetime/Recent has been administered.</a:t>
            </a:r>
          </a:p>
          <a:p>
            <a:pPr lvl="1"/>
            <a:r>
              <a:rPr lang="en-US" sz="1800" b="1" dirty="0">
                <a:sym typeface="Wingdings" panose="05000000000000000000" pitchFamily="2" charset="2"/>
              </a:rPr>
              <a:t>Follow-up Visits/Contacts</a:t>
            </a:r>
          </a:p>
          <a:p>
            <a:pPr lvl="2"/>
            <a:r>
              <a:rPr lang="en-US" sz="1800" dirty="0">
                <a:sym typeface="Wingdings" panose="05000000000000000000" pitchFamily="2" charset="2"/>
              </a:rPr>
              <a:t>Primary provider (according to hierarchy) is responsible for follow-up during regular business hours</a:t>
            </a:r>
          </a:p>
          <a:p>
            <a:pPr lvl="3"/>
            <a:r>
              <a:rPr lang="en-US" sz="1600" dirty="0">
                <a:sym typeface="Wingdings" panose="05000000000000000000" pitchFamily="2" charset="2"/>
              </a:rPr>
              <a:t>Coverage plan if a provider is absent (unplanned) *varies by department</a:t>
            </a:r>
          </a:p>
          <a:p>
            <a:pPr lvl="4"/>
            <a:r>
              <a:rPr lang="en-US" sz="1600" dirty="0">
                <a:sym typeface="Wingdings" panose="05000000000000000000" pitchFamily="2" charset="2"/>
              </a:rPr>
              <a:t>BBH Caseload with Date of Last Service Report</a:t>
            </a:r>
          </a:p>
          <a:p>
            <a:pPr lvl="2"/>
            <a:r>
              <a:rPr lang="en-US" sz="1800" dirty="0">
                <a:sym typeface="Wingdings" panose="05000000000000000000" pitchFamily="2" charset="2"/>
              </a:rPr>
              <a:t>Primary Provider (or Crisis Staff) contacts client at a </a:t>
            </a:r>
            <a:r>
              <a:rPr lang="en-US" sz="1800" b="1" dirty="0">
                <a:sym typeface="Wingdings" panose="05000000000000000000" pitchFamily="2" charset="2"/>
              </a:rPr>
              <a:t>frequency agreed upon by the client and the clinical provider that enrolled the client on the SCP </a:t>
            </a:r>
            <a:r>
              <a:rPr lang="en-US" sz="1800" dirty="0">
                <a:sym typeface="Wingdings" panose="05000000000000000000" pitchFamily="2" charset="2"/>
              </a:rPr>
              <a:t>(i.e. every 3 days, 5 days, etc.)</a:t>
            </a:r>
          </a:p>
          <a:p>
            <a:pPr lvl="3"/>
            <a:r>
              <a:rPr lang="en-US" sz="1600" u="sng" dirty="0">
                <a:sym typeface="Wingdings" panose="05000000000000000000" pitchFamily="2" charset="2"/>
              </a:rPr>
              <a:t>Collaboration is key! </a:t>
            </a:r>
            <a:r>
              <a:rPr lang="en-US" sz="1600" dirty="0">
                <a:sym typeface="Wingdings" panose="05000000000000000000" pitchFamily="2" charset="2"/>
              </a:rPr>
              <a:t>Clinical providers can recommend a contact frequency, but it is important to have collaborative conversation with the client as it is ultimately the client’s choice. </a:t>
            </a:r>
          </a:p>
          <a:p>
            <a:pPr lvl="2"/>
            <a:r>
              <a:rPr lang="en-US" sz="1800" dirty="0">
                <a:sym typeface="Wingdings" panose="05000000000000000000" pitchFamily="2" charset="2"/>
              </a:rPr>
              <a:t>Primary Provider (or Crisis Staff) completes the Columbia Since Last Contact during each visit/contact</a:t>
            </a:r>
          </a:p>
          <a:p>
            <a:pPr lvl="2"/>
            <a:r>
              <a:rPr lang="en-US" sz="1800" dirty="0">
                <a:sym typeface="Wingdings" panose="05000000000000000000" pitchFamily="2" charset="2"/>
              </a:rPr>
              <a:t>Primary Provider (or Crisis Staff) reviews the Safety Plan during each visit/contact</a:t>
            </a:r>
          </a:p>
          <a:p>
            <a:pPr lvl="3"/>
            <a:r>
              <a:rPr lang="en-US" sz="1600" dirty="0">
                <a:sym typeface="Wingdings" panose="05000000000000000000" pitchFamily="2" charset="2"/>
              </a:rPr>
              <a:t>If no changes, document in progress note</a:t>
            </a:r>
          </a:p>
          <a:p>
            <a:pPr lvl="3"/>
            <a:r>
              <a:rPr lang="en-US" sz="1600" dirty="0">
                <a:sym typeface="Wingdings" panose="05000000000000000000" pitchFamily="2" charset="2"/>
              </a:rPr>
              <a:t>If changes needed, update Safety Plan and obtain signature </a:t>
            </a:r>
          </a:p>
          <a:p>
            <a:pPr lvl="2"/>
            <a:endParaRPr lang="en-US" sz="1800" dirty="0">
              <a:sym typeface="Wingdings" panose="05000000000000000000" pitchFamily="2" charset="2"/>
            </a:endParaRPr>
          </a:p>
        </p:txBody>
      </p:sp>
    </p:spTree>
    <p:extLst>
      <p:ext uri="{BB962C8B-B14F-4D97-AF65-F5344CB8AC3E}">
        <p14:creationId xmlns:p14="http://schemas.microsoft.com/office/powerpoint/2010/main" val="1412392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BC40C-3E94-4164-831C-42A543A3B8B7}"/>
              </a:ext>
            </a:extLst>
          </p:cNvPr>
          <p:cNvSpPr>
            <a:spLocks noGrp="1"/>
          </p:cNvSpPr>
          <p:nvPr>
            <p:ph type="title"/>
          </p:nvPr>
        </p:nvSpPr>
        <p:spPr>
          <a:xfrm>
            <a:off x="1676399" y="49814"/>
            <a:ext cx="10168759" cy="1325563"/>
          </a:xfrm>
        </p:spPr>
        <p:txBody>
          <a:bodyPr>
            <a:normAutofit/>
          </a:bodyPr>
          <a:lstStyle/>
          <a:p>
            <a:r>
              <a:rPr lang="en-US" sz="4300" b="1" dirty="0"/>
              <a:t>Why Change the Current Pathway?</a:t>
            </a:r>
          </a:p>
        </p:txBody>
      </p:sp>
      <p:sp>
        <p:nvSpPr>
          <p:cNvPr id="3" name="Content Placeholder 2">
            <a:extLst>
              <a:ext uri="{FF2B5EF4-FFF2-40B4-BE49-F238E27FC236}">
                <a16:creationId xmlns:a16="http://schemas.microsoft.com/office/drawing/2014/main" id="{C7B5F752-6975-4AAA-A483-4FE2D0FC9FE0}"/>
              </a:ext>
            </a:extLst>
          </p:cNvPr>
          <p:cNvSpPr>
            <a:spLocks noGrp="1"/>
          </p:cNvSpPr>
          <p:nvPr>
            <p:ph idx="1"/>
          </p:nvPr>
        </p:nvSpPr>
        <p:spPr/>
        <p:txBody>
          <a:bodyPr>
            <a:normAutofit fontScale="92500"/>
          </a:bodyPr>
          <a:lstStyle/>
          <a:p>
            <a:pPr>
              <a:spcBef>
                <a:spcPts val="900"/>
              </a:spcBef>
            </a:pPr>
            <a:r>
              <a:rPr lang="en-US" sz="3600" dirty="0"/>
              <a:t>Name change: Suicide Care Pathway to </a:t>
            </a:r>
            <a:r>
              <a:rPr lang="en-US" sz="3600" b="1" dirty="0"/>
              <a:t>Supportive </a:t>
            </a:r>
            <a:r>
              <a:rPr lang="en-US" sz="3600" dirty="0"/>
              <a:t>Care Pathway (trauma-informed influences)</a:t>
            </a:r>
          </a:p>
          <a:p>
            <a:pPr>
              <a:spcBef>
                <a:spcPts val="900"/>
              </a:spcBef>
            </a:pPr>
            <a:r>
              <a:rPr lang="en-US" sz="3600" dirty="0"/>
              <a:t>Feedback on barriers/pain points from providers</a:t>
            </a:r>
          </a:p>
          <a:p>
            <a:pPr>
              <a:spcBef>
                <a:spcPts val="900"/>
              </a:spcBef>
            </a:pPr>
            <a:r>
              <a:rPr lang="en-US" sz="3600" dirty="0"/>
              <a:t>Feedback from clients who do not want to receive check-ins or even be on the pathway</a:t>
            </a:r>
          </a:p>
          <a:p>
            <a:pPr>
              <a:spcBef>
                <a:spcPts val="900"/>
              </a:spcBef>
            </a:pPr>
            <a:r>
              <a:rPr lang="en-US" sz="3600" dirty="0"/>
              <a:t>Empower providers to use clinical judgement</a:t>
            </a:r>
          </a:p>
          <a:p>
            <a:pPr>
              <a:spcBef>
                <a:spcPts val="900"/>
              </a:spcBef>
            </a:pPr>
            <a:r>
              <a:rPr lang="en-US" sz="3600" dirty="0"/>
              <a:t>Empower clients to take an active role in their care</a:t>
            </a:r>
          </a:p>
          <a:p>
            <a:pPr marL="0" indent="0">
              <a:spcBef>
                <a:spcPts val="900"/>
              </a:spcBef>
              <a:buNone/>
            </a:pPr>
            <a:endParaRPr lang="en-US" sz="3600" dirty="0"/>
          </a:p>
        </p:txBody>
      </p:sp>
    </p:spTree>
    <p:extLst>
      <p:ext uri="{BB962C8B-B14F-4D97-AF65-F5344CB8AC3E}">
        <p14:creationId xmlns:p14="http://schemas.microsoft.com/office/powerpoint/2010/main" val="12235972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47F3B-2696-3547-BEAD-9E0CB224330B}"/>
              </a:ext>
            </a:extLst>
          </p:cNvPr>
          <p:cNvSpPr>
            <a:spLocks noGrp="1"/>
          </p:cNvSpPr>
          <p:nvPr>
            <p:ph type="title"/>
          </p:nvPr>
        </p:nvSpPr>
        <p:spPr>
          <a:xfrm>
            <a:off x="1676400" y="354614"/>
            <a:ext cx="10378580" cy="1325563"/>
          </a:xfrm>
        </p:spPr>
        <p:txBody>
          <a:bodyPr>
            <a:normAutofit/>
          </a:bodyPr>
          <a:lstStyle/>
          <a:p>
            <a:r>
              <a:rPr lang="en-US" sz="4100" b="1" dirty="0"/>
              <a:t>Pathway Process: Contact Requirements cont’d</a:t>
            </a:r>
          </a:p>
        </p:txBody>
      </p:sp>
      <p:sp>
        <p:nvSpPr>
          <p:cNvPr id="3" name="Content Placeholder 2">
            <a:extLst>
              <a:ext uri="{FF2B5EF4-FFF2-40B4-BE49-F238E27FC236}">
                <a16:creationId xmlns:a16="http://schemas.microsoft.com/office/drawing/2014/main" id="{0602D900-BC90-C344-BC98-48ADDBEC5BD6}"/>
              </a:ext>
            </a:extLst>
          </p:cNvPr>
          <p:cNvSpPr>
            <a:spLocks noGrp="1"/>
          </p:cNvSpPr>
          <p:nvPr>
            <p:ph idx="1"/>
          </p:nvPr>
        </p:nvSpPr>
        <p:spPr>
          <a:xfrm>
            <a:off x="1282116" y="1774907"/>
            <a:ext cx="10772863" cy="4558781"/>
          </a:xfrm>
        </p:spPr>
        <p:txBody>
          <a:bodyPr>
            <a:normAutofit/>
          </a:bodyPr>
          <a:lstStyle/>
          <a:p>
            <a:pPr lvl="1"/>
            <a:r>
              <a:rPr lang="en-US" sz="1800" b="1" dirty="0">
                <a:sym typeface="Wingdings" panose="05000000000000000000" pitchFamily="2" charset="2"/>
              </a:rPr>
              <a:t>Clients not wanting to be contacted or not wanting to be enrolled in the Pathway</a:t>
            </a:r>
          </a:p>
          <a:p>
            <a:pPr lvl="2"/>
            <a:r>
              <a:rPr lang="en-US" sz="1800" dirty="0">
                <a:sym typeface="Wingdings" panose="05000000000000000000" pitchFamily="2" charset="2"/>
              </a:rPr>
              <a:t>Enrolling staff is responsible for communicating importance of SCP and suicide prevention as part of client’s care. </a:t>
            </a:r>
          </a:p>
          <a:p>
            <a:pPr lvl="3"/>
            <a:r>
              <a:rPr lang="en-US" sz="1600" dirty="0">
                <a:sym typeface="Wingdings" panose="05000000000000000000" pitchFamily="2" charset="2"/>
              </a:rPr>
              <a:t>We are here to support the client’s needs. Have an honest conversation with the client about what those needs are and how the SCP can help support them. </a:t>
            </a:r>
          </a:p>
          <a:p>
            <a:pPr lvl="2"/>
            <a:r>
              <a:rPr lang="en-US" sz="1800" dirty="0">
                <a:sym typeface="Wingdings" panose="05000000000000000000" pitchFamily="2" charset="2"/>
              </a:rPr>
              <a:t>If the client does not want to be contacted, enrolling staff enters “0” days into the integer field on Contact Frequency section of Supportive Care Pathway Information Form</a:t>
            </a:r>
          </a:p>
          <a:p>
            <a:pPr lvl="3"/>
            <a:r>
              <a:rPr lang="en-US" sz="1600" dirty="0">
                <a:sym typeface="Wingdings" panose="05000000000000000000" pitchFamily="2" charset="2"/>
              </a:rPr>
              <a:t>Provider should also thoroughly document that client met SCP criteria but client does not wish to be contacted </a:t>
            </a:r>
          </a:p>
          <a:p>
            <a:pPr lvl="2"/>
            <a:r>
              <a:rPr lang="en-US" sz="1800" dirty="0">
                <a:sym typeface="Wingdings" panose="05000000000000000000" pitchFamily="2" charset="2"/>
              </a:rPr>
              <a:t>If the client does not want to be enrolled on the Pathway or continue in Burrell services, provider should not enroll client in the SCP </a:t>
            </a:r>
          </a:p>
          <a:p>
            <a:pPr lvl="3"/>
            <a:r>
              <a:rPr lang="en-US" sz="1600" dirty="0">
                <a:sym typeface="Wingdings" panose="05000000000000000000" pitchFamily="2" charset="2"/>
              </a:rPr>
              <a:t>Provider should also thoroughly document that client met SCP criteria but client does not wish to be enrolled in SCP</a:t>
            </a:r>
          </a:p>
        </p:txBody>
      </p:sp>
    </p:spTree>
    <p:extLst>
      <p:ext uri="{BB962C8B-B14F-4D97-AF65-F5344CB8AC3E}">
        <p14:creationId xmlns:p14="http://schemas.microsoft.com/office/powerpoint/2010/main" val="1090950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D05B5-F8FD-4F2C-9C22-1C41E8BB8707}"/>
              </a:ext>
            </a:extLst>
          </p:cNvPr>
          <p:cNvSpPr>
            <a:spLocks noGrp="1"/>
          </p:cNvSpPr>
          <p:nvPr>
            <p:ph type="title"/>
          </p:nvPr>
        </p:nvSpPr>
        <p:spPr>
          <a:xfrm>
            <a:off x="1676400" y="354614"/>
            <a:ext cx="10515600" cy="1325563"/>
          </a:xfrm>
        </p:spPr>
        <p:txBody>
          <a:bodyPr>
            <a:normAutofit/>
          </a:bodyPr>
          <a:lstStyle/>
          <a:p>
            <a:r>
              <a:rPr lang="en-US" sz="4100" b="1" dirty="0"/>
              <a:t>Pathway Process: Contact Requirements cont’d</a:t>
            </a:r>
            <a:endParaRPr lang="en-US" sz="4100" dirty="0"/>
          </a:p>
        </p:txBody>
      </p:sp>
      <p:sp>
        <p:nvSpPr>
          <p:cNvPr id="3" name="Content Placeholder 2">
            <a:extLst>
              <a:ext uri="{FF2B5EF4-FFF2-40B4-BE49-F238E27FC236}">
                <a16:creationId xmlns:a16="http://schemas.microsoft.com/office/drawing/2014/main" id="{9280DB6B-9CCF-4E65-B468-8299706C22DA}"/>
              </a:ext>
            </a:extLst>
          </p:cNvPr>
          <p:cNvSpPr>
            <a:spLocks noGrp="1"/>
          </p:cNvSpPr>
          <p:nvPr>
            <p:ph idx="1"/>
          </p:nvPr>
        </p:nvSpPr>
        <p:spPr/>
        <p:txBody>
          <a:bodyPr>
            <a:normAutofit/>
          </a:bodyPr>
          <a:lstStyle/>
          <a:p>
            <a:r>
              <a:rPr lang="en-US" sz="2200" b="1" dirty="0">
                <a:sym typeface="Wingdings" panose="05000000000000000000" pitchFamily="2" charset="2"/>
              </a:rPr>
              <a:t>Clients who do not have a phone and are unable to be contacted for follow-ups</a:t>
            </a:r>
          </a:p>
          <a:p>
            <a:pPr lvl="1"/>
            <a:r>
              <a:rPr lang="en-US" sz="2200" dirty="0">
                <a:sym typeface="Wingdings" panose="05000000000000000000" pitchFamily="2" charset="2"/>
              </a:rPr>
              <a:t>Enrolling staff should select the check box on the Supportive Care Pathway Information form indicating that client does not have a phone.</a:t>
            </a:r>
          </a:p>
          <a:p>
            <a:pPr lvl="1"/>
            <a:r>
              <a:rPr lang="en-US" sz="2200" dirty="0">
                <a:sym typeface="Wingdings" panose="05000000000000000000" pitchFamily="2" charset="2"/>
              </a:rPr>
              <a:t>Enrolling staff (if Southwest or Central Region) should discuss with client the opportunity for client to contact the Crisis Team rather than attempt to receive follow-up calls. </a:t>
            </a:r>
          </a:p>
          <a:p>
            <a:pPr lvl="2"/>
            <a:r>
              <a:rPr lang="en-US" sz="1800" dirty="0">
                <a:sym typeface="Wingdings" panose="05000000000000000000" pitchFamily="2" charset="2"/>
              </a:rPr>
              <a:t>Enrolling staff should complete SCP Crisis Follow-up Form, indicating that the client does not have a phone and detailing the time and frequency that client agreed upon to contact the Crisis Team. </a:t>
            </a:r>
          </a:p>
          <a:p>
            <a:pPr lvl="1"/>
            <a:r>
              <a:rPr lang="en-US" sz="2200" dirty="0">
                <a:sym typeface="Wingdings" panose="05000000000000000000" pitchFamily="2" charset="2"/>
              </a:rPr>
              <a:t>Enrolling staff should document that client does not have a phone but discussed with client the option to call the crisis line for support as needed if symptoms continue or increase.</a:t>
            </a:r>
            <a:endParaRPr lang="en-US" sz="2000" dirty="0">
              <a:sym typeface="Wingdings" panose="05000000000000000000" pitchFamily="2" charset="2"/>
            </a:endParaRPr>
          </a:p>
          <a:p>
            <a:endParaRPr lang="en-US" dirty="0"/>
          </a:p>
        </p:txBody>
      </p:sp>
    </p:spTree>
    <p:extLst>
      <p:ext uri="{BB962C8B-B14F-4D97-AF65-F5344CB8AC3E}">
        <p14:creationId xmlns:p14="http://schemas.microsoft.com/office/powerpoint/2010/main" val="14254175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47F3B-2696-3547-BEAD-9E0CB224330B}"/>
              </a:ext>
            </a:extLst>
          </p:cNvPr>
          <p:cNvSpPr>
            <a:spLocks noGrp="1"/>
          </p:cNvSpPr>
          <p:nvPr>
            <p:ph type="title"/>
          </p:nvPr>
        </p:nvSpPr>
        <p:spPr>
          <a:xfrm>
            <a:off x="1676400" y="354614"/>
            <a:ext cx="10378580" cy="1325563"/>
          </a:xfrm>
        </p:spPr>
        <p:txBody>
          <a:bodyPr>
            <a:normAutofit/>
          </a:bodyPr>
          <a:lstStyle/>
          <a:p>
            <a:r>
              <a:rPr lang="en-US" sz="4300" b="1" dirty="0"/>
              <a:t>Pathway Process: Documentation</a:t>
            </a:r>
          </a:p>
        </p:txBody>
      </p:sp>
      <p:sp>
        <p:nvSpPr>
          <p:cNvPr id="3" name="Content Placeholder 2">
            <a:extLst>
              <a:ext uri="{FF2B5EF4-FFF2-40B4-BE49-F238E27FC236}">
                <a16:creationId xmlns:a16="http://schemas.microsoft.com/office/drawing/2014/main" id="{0602D900-BC90-C344-BC98-48ADDBEC5BD6}"/>
              </a:ext>
            </a:extLst>
          </p:cNvPr>
          <p:cNvSpPr>
            <a:spLocks noGrp="1"/>
          </p:cNvSpPr>
          <p:nvPr>
            <p:ph idx="1"/>
          </p:nvPr>
        </p:nvSpPr>
        <p:spPr>
          <a:xfrm>
            <a:off x="1282117" y="1774907"/>
            <a:ext cx="10563042" cy="4558781"/>
          </a:xfrm>
        </p:spPr>
        <p:txBody>
          <a:bodyPr>
            <a:normAutofit/>
          </a:bodyPr>
          <a:lstStyle/>
          <a:p>
            <a:pPr lvl="1"/>
            <a:r>
              <a:rPr lang="en-US" sz="1900" b="1" dirty="0">
                <a:sym typeface="Wingdings" panose="05000000000000000000" pitchFamily="2" charset="2"/>
              </a:rPr>
              <a:t>Documentation </a:t>
            </a:r>
          </a:p>
          <a:p>
            <a:pPr lvl="2"/>
            <a:r>
              <a:rPr lang="en-US" sz="1900" dirty="0"/>
              <a:t>Client Progress Note – Existing Appointment/New Service</a:t>
            </a:r>
          </a:p>
          <a:p>
            <a:pPr lvl="3"/>
            <a:r>
              <a:rPr lang="en-US" sz="1900" dirty="0"/>
              <a:t>Intervention should include language regarding Supportive Care Pathway follow-up, Columbia administration and Safety Plan update/review</a:t>
            </a:r>
          </a:p>
          <a:p>
            <a:pPr lvl="2"/>
            <a:r>
              <a:rPr lang="en-US" sz="1900" dirty="0"/>
              <a:t>Client Progress Note - Independent Note</a:t>
            </a:r>
          </a:p>
          <a:p>
            <a:pPr lvl="3"/>
            <a:r>
              <a:rPr lang="en-US" sz="1900" dirty="0"/>
              <a:t>Select “Supportive Care Pathway Contact” Note as Note Type when documenting follow-up contact in client’s chart</a:t>
            </a:r>
          </a:p>
          <a:p>
            <a:pPr lvl="3"/>
            <a:r>
              <a:rPr lang="en-US" sz="1900" dirty="0"/>
              <a:t>Note should include language regarding Supportive Care Pathway follow-up, Columbia administration and safety plan update/review.</a:t>
            </a:r>
          </a:p>
          <a:p>
            <a:pPr lvl="2"/>
            <a:endParaRPr lang="en-US" sz="1800" dirty="0">
              <a:sym typeface="Wingdings" panose="05000000000000000000" pitchFamily="2" charset="2"/>
            </a:endParaRPr>
          </a:p>
        </p:txBody>
      </p:sp>
    </p:spTree>
    <p:extLst>
      <p:ext uri="{BB962C8B-B14F-4D97-AF65-F5344CB8AC3E}">
        <p14:creationId xmlns:p14="http://schemas.microsoft.com/office/powerpoint/2010/main" val="5342343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47F3B-2696-3547-BEAD-9E0CB224330B}"/>
              </a:ext>
            </a:extLst>
          </p:cNvPr>
          <p:cNvSpPr>
            <a:spLocks noGrp="1"/>
          </p:cNvSpPr>
          <p:nvPr>
            <p:ph type="title"/>
          </p:nvPr>
        </p:nvSpPr>
        <p:spPr>
          <a:xfrm>
            <a:off x="1676400" y="354614"/>
            <a:ext cx="10378580" cy="1325563"/>
          </a:xfrm>
        </p:spPr>
        <p:txBody>
          <a:bodyPr>
            <a:normAutofit/>
          </a:bodyPr>
          <a:lstStyle/>
          <a:p>
            <a:r>
              <a:rPr lang="en-US" sz="3600" b="1" dirty="0"/>
              <a:t>Pathway Process: Client Cancellations &amp; NOS</a:t>
            </a:r>
          </a:p>
        </p:txBody>
      </p:sp>
      <p:sp>
        <p:nvSpPr>
          <p:cNvPr id="3" name="Content Placeholder 2">
            <a:extLst>
              <a:ext uri="{FF2B5EF4-FFF2-40B4-BE49-F238E27FC236}">
                <a16:creationId xmlns:a16="http://schemas.microsoft.com/office/drawing/2014/main" id="{0602D900-BC90-C344-BC98-48ADDBEC5BD6}"/>
              </a:ext>
            </a:extLst>
          </p:cNvPr>
          <p:cNvSpPr>
            <a:spLocks noGrp="1"/>
          </p:cNvSpPr>
          <p:nvPr>
            <p:ph idx="1"/>
          </p:nvPr>
        </p:nvSpPr>
        <p:spPr>
          <a:xfrm>
            <a:off x="1282117" y="1774907"/>
            <a:ext cx="10563042" cy="4558781"/>
          </a:xfrm>
        </p:spPr>
        <p:txBody>
          <a:bodyPr>
            <a:normAutofit lnSpcReduction="10000"/>
          </a:bodyPr>
          <a:lstStyle/>
          <a:p>
            <a:pPr lvl="1"/>
            <a:r>
              <a:rPr lang="en-US" sz="1900" b="1" dirty="0">
                <a:sym typeface="Wingdings" panose="05000000000000000000" pitchFamily="2" charset="2"/>
              </a:rPr>
              <a:t>Appointment Cancellation </a:t>
            </a:r>
          </a:p>
          <a:p>
            <a:pPr lvl="2"/>
            <a:r>
              <a:rPr lang="en-US" sz="1900" dirty="0"/>
              <a:t>Contact with a member of the treatment team or Crisis Team is required </a:t>
            </a:r>
          </a:p>
          <a:p>
            <a:pPr lvl="2"/>
            <a:r>
              <a:rPr lang="en-US" sz="1900" dirty="0"/>
              <a:t>Client Access will attempt to reach provider or another member of treatment team via Zoom and wait 45 seconds for a response</a:t>
            </a:r>
          </a:p>
          <a:p>
            <a:pPr lvl="3"/>
            <a:r>
              <a:rPr lang="en-US" sz="1900" dirty="0"/>
              <a:t>If no response, Client Access completes a warm hand-off of client to Crisis Team</a:t>
            </a:r>
          </a:p>
          <a:p>
            <a:pPr lvl="2"/>
            <a:r>
              <a:rPr lang="en-US" sz="1900" dirty="0"/>
              <a:t>Provider or, when appropriate, Crisis Team checks in on client’s well-being, reviews Safety Plan and reschedules appointment </a:t>
            </a:r>
          </a:p>
          <a:p>
            <a:pPr lvl="1"/>
            <a:r>
              <a:rPr lang="en-US" sz="1900" b="1" dirty="0"/>
              <a:t>Appointment No-Show – Steps to Reach Client</a:t>
            </a:r>
          </a:p>
          <a:p>
            <a:pPr lvl="2"/>
            <a:r>
              <a:rPr lang="en-US" sz="1900" dirty="0"/>
              <a:t>Provider attempts to call client on same date of scheduled service up to two times. If no answer then;</a:t>
            </a:r>
          </a:p>
          <a:p>
            <a:pPr lvl="2"/>
            <a:r>
              <a:rPr lang="en-US" sz="1900" dirty="0"/>
              <a:t>Provider attempts to reach by phone the identified family member or friend;</a:t>
            </a:r>
          </a:p>
          <a:p>
            <a:pPr lvl="2"/>
            <a:r>
              <a:rPr lang="en-US" sz="1900" dirty="0"/>
              <a:t>If a CPR client and client does not respond to additional call attempts, CSS attempts a home check-in within a week of the missed appointment;</a:t>
            </a:r>
          </a:p>
          <a:p>
            <a:pPr lvl="2"/>
            <a:r>
              <a:rPr lang="en-US" sz="1900" dirty="0"/>
              <a:t>Provider may initiate a wellness check with local law enforcement or a Burrell team member.</a:t>
            </a:r>
          </a:p>
          <a:p>
            <a:pPr lvl="2"/>
            <a:endParaRPr lang="en-US" sz="2100" dirty="0"/>
          </a:p>
          <a:p>
            <a:pPr lvl="2"/>
            <a:endParaRPr lang="en-US" sz="1800" dirty="0">
              <a:sym typeface="Wingdings" panose="05000000000000000000" pitchFamily="2" charset="2"/>
            </a:endParaRPr>
          </a:p>
        </p:txBody>
      </p:sp>
    </p:spTree>
    <p:extLst>
      <p:ext uri="{BB962C8B-B14F-4D97-AF65-F5344CB8AC3E}">
        <p14:creationId xmlns:p14="http://schemas.microsoft.com/office/powerpoint/2010/main" val="32597565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47F3B-2696-3547-BEAD-9E0CB224330B}"/>
              </a:ext>
            </a:extLst>
          </p:cNvPr>
          <p:cNvSpPr>
            <a:spLocks noGrp="1"/>
          </p:cNvSpPr>
          <p:nvPr>
            <p:ph type="title"/>
          </p:nvPr>
        </p:nvSpPr>
        <p:spPr>
          <a:xfrm>
            <a:off x="1676400" y="354614"/>
            <a:ext cx="10378580" cy="1325563"/>
          </a:xfrm>
        </p:spPr>
        <p:txBody>
          <a:bodyPr>
            <a:normAutofit/>
          </a:bodyPr>
          <a:lstStyle/>
          <a:p>
            <a:r>
              <a:rPr lang="en-US" sz="4300" b="1" dirty="0"/>
              <a:t>Exiting the Pathway</a:t>
            </a:r>
          </a:p>
        </p:txBody>
      </p:sp>
      <p:sp>
        <p:nvSpPr>
          <p:cNvPr id="3" name="Content Placeholder 2">
            <a:extLst>
              <a:ext uri="{FF2B5EF4-FFF2-40B4-BE49-F238E27FC236}">
                <a16:creationId xmlns:a16="http://schemas.microsoft.com/office/drawing/2014/main" id="{0602D900-BC90-C344-BC98-48ADDBEC5BD6}"/>
              </a:ext>
            </a:extLst>
          </p:cNvPr>
          <p:cNvSpPr>
            <a:spLocks noGrp="1"/>
          </p:cNvSpPr>
          <p:nvPr>
            <p:ph idx="1"/>
          </p:nvPr>
        </p:nvSpPr>
        <p:spPr>
          <a:xfrm>
            <a:off x="1282117" y="1774907"/>
            <a:ext cx="10563042" cy="4558781"/>
          </a:xfrm>
        </p:spPr>
        <p:txBody>
          <a:bodyPr>
            <a:normAutofit/>
          </a:bodyPr>
          <a:lstStyle/>
          <a:p>
            <a:pPr lvl="1"/>
            <a:r>
              <a:rPr lang="en-US" sz="1900" b="1" dirty="0">
                <a:sym typeface="Wingdings" panose="05000000000000000000" pitchFamily="2" charset="2"/>
              </a:rPr>
              <a:t>Exit Criteria</a:t>
            </a:r>
          </a:p>
          <a:p>
            <a:pPr lvl="2"/>
            <a:r>
              <a:rPr lang="en-US" sz="1900" dirty="0"/>
              <a:t>Client has two (2) consecutive low risk Columbia scores </a:t>
            </a:r>
          </a:p>
          <a:p>
            <a:pPr marL="914400" lvl="2" indent="0">
              <a:buNone/>
            </a:pPr>
            <a:r>
              <a:rPr lang="en-US" sz="1900" b="1" u="sng" dirty="0"/>
              <a:t>AND</a:t>
            </a:r>
          </a:p>
          <a:p>
            <a:pPr lvl="2"/>
            <a:r>
              <a:rPr lang="en-US" sz="1900" dirty="0"/>
              <a:t>Clinical judgement from a fully-licensed clinician approves the disenrollment </a:t>
            </a:r>
          </a:p>
          <a:p>
            <a:pPr lvl="1">
              <a:lnSpc>
                <a:spcPct val="150000"/>
              </a:lnSpc>
            </a:pPr>
            <a:r>
              <a:rPr lang="en-US" sz="1900" b="1" dirty="0"/>
              <a:t>Removing client from the Pathway in myAvatar</a:t>
            </a:r>
          </a:p>
          <a:p>
            <a:pPr lvl="2"/>
            <a:endParaRPr lang="en-US" sz="1800" dirty="0">
              <a:sym typeface="Wingdings" panose="05000000000000000000" pitchFamily="2" charset="2"/>
            </a:endParaRPr>
          </a:p>
        </p:txBody>
      </p:sp>
      <p:graphicFrame>
        <p:nvGraphicFramePr>
          <p:cNvPr id="5" name="Table 4">
            <a:extLst>
              <a:ext uri="{FF2B5EF4-FFF2-40B4-BE49-F238E27FC236}">
                <a16:creationId xmlns:a16="http://schemas.microsoft.com/office/drawing/2014/main" id="{D13B1976-59D9-4592-A897-6E6C8433BFDD}"/>
              </a:ext>
            </a:extLst>
          </p:cNvPr>
          <p:cNvGraphicFramePr>
            <a:graphicFrameLocks noGrp="1"/>
          </p:cNvGraphicFramePr>
          <p:nvPr>
            <p:extLst>
              <p:ext uri="{D42A27DB-BD31-4B8C-83A1-F6EECF244321}">
                <p14:modId xmlns:p14="http://schemas.microsoft.com/office/powerpoint/2010/main" val="706420069"/>
              </p:ext>
            </p:extLst>
          </p:nvPr>
        </p:nvGraphicFramePr>
        <p:xfrm>
          <a:off x="2909455" y="3683753"/>
          <a:ext cx="7583054" cy="2020063"/>
        </p:xfrm>
        <a:graphic>
          <a:graphicData uri="http://schemas.openxmlformats.org/drawingml/2006/table">
            <a:tbl>
              <a:tblPr firstRow="1" firstCol="1" bandRow="1"/>
              <a:tblGrid>
                <a:gridCol w="3723739">
                  <a:extLst>
                    <a:ext uri="{9D8B030D-6E8A-4147-A177-3AD203B41FA5}">
                      <a16:colId xmlns:a16="http://schemas.microsoft.com/office/drawing/2014/main" val="1460687919"/>
                    </a:ext>
                  </a:extLst>
                </a:gridCol>
                <a:gridCol w="3859315">
                  <a:extLst>
                    <a:ext uri="{9D8B030D-6E8A-4147-A177-3AD203B41FA5}">
                      <a16:colId xmlns:a16="http://schemas.microsoft.com/office/drawing/2014/main" val="360630005"/>
                    </a:ext>
                  </a:extLst>
                </a:gridCol>
              </a:tblGrid>
              <a:tr h="206844">
                <a:tc>
                  <a:txBody>
                    <a:bodyPr/>
                    <a:lstStyle/>
                    <a:p>
                      <a:pPr marL="0" marR="0" algn="ctr">
                        <a:lnSpc>
                          <a:spcPct val="107000"/>
                        </a:lnSpc>
                        <a:spcBef>
                          <a:spcPts val="0"/>
                        </a:spcBef>
                        <a:spcAft>
                          <a:spcPts val="0"/>
                        </a:spcAft>
                      </a:pPr>
                      <a:r>
                        <a:rPr lang="en-US" sz="1400" b="0"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Step</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AC3CA"/>
                    </a:solidFill>
                  </a:tcPr>
                </a:tc>
                <a:tc>
                  <a:txBody>
                    <a:bodyPr/>
                    <a:lstStyle/>
                    <a:p>
                      <a:pPr marL="0" marR="0" algn="ctr">
                        <a:lnSpc>
                          <a:spcPct val="107000"/>
                        </a:lnSpc>
                        <a:spcBef>
                          <a:spcPts val="0"/>
                        </a:spcBef>
                        <a:spcAft>
                          <a:spcPts val="0"/>
                        </a:spcAft>
                      </a:pPr>
                      <a:r>
                        <a:rPr lang="en-US" sz="1400" b="0"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Details</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AC3CA"/>
                    </a:solidFill>
                  </a:tcPr>
                </a:tc>
                <a:extLst>
                  <a:ext uri="{0D108BD9-81ED-4DB2-BD59-A6C34878D82A}">
                    <a16:rowId xmlns:a16="http://schemas.microsoft.com/office/drawing/2014/main" val="2933685606"/>
                  </a:ext>
                </a:extLst>
              </a:tr>
              <a:tr h="0">
                <a:tc>
                  <a:txBody>
                    <a:bodyPr/>
                    <a:lstStyle/>
                    <a:p>
                      <a:pPr marL="0" marR="0" algn="ctr">
                        <a:lnSpc>
                          <a:spcPct val="107000"/>
                        </a:lnSpc>
                        <a:spcBef>
                          <a:spcPts val="0"/>
                        </a:spcBef>
                        <a:spcAft>
                          <a:spcPts val="0"/>
                        </a:spcAft>
                      </a:pPr>
                      <a:r>
                        <a:rPr lang="en-US" sz="1400" b="1" dirty="0">
                          <a:effectLst/>
                          <a:latin typeface="Arial" panose="020B0604020202020204" pitchFamily="34" charset="0"/>
                          <a:ea typeface="Calibri" panose="020F0502020204030204" pitchFamily="34" charset="0"/>
                          <a:cs typeface="Times New Roman" panose="02020603050405020304" pitchFamily="18" charset="0"/>
                        </a:rPr>
                        <a:t>Disenroll Client from the Pathway</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nSpc>
                          <a:spcPct val="107000"/>
                        </a:lnSpc>
                        <a:spcBef>
                          <a:spcPts val="0"/>
                        </a:spcBef>
                        <a:spcAft>
                          <a:spcPts val="0"/>
                        </a:spcAft>
                      </a:pPr>
                      <a:r>
                        <a:rPr lang="en-US" sz="1400" dirty="0">
                          <a:effectLst/>
                          <a:latin typeface="Arial" panose="020B0604020202020204" pitchFamily="34" charset="0"/>
                          <a:ea typeface="Calibri" panose="020F0502020204030204" pitchFamily="34" charset="0"/>
                          <a:cs typeface="Times New Roman" panose="02020603050405020304" pitchFamily="18" charset="0"/>
                        </a:rPr>
                        <a:t>Completed in </a:t>
                      </a:r>
                      <a:r>
                        <a:rPr lang="en-US" sz="1400" dirty="0" err="1">
                          <a:effectLst/>
                          <a:latin typeface="Arial" panose="020B0604020202020204" pitchFamily="34" charset="0"/>
                          <a:ea typeface="Calibri" panose="020F0502020204030204" pitchFamily="34" charset="0"/>
                          <a:cs typeface="Times New Roman" panose="02020603050405020304" pitchFamily="18" charset="0"/>
                        </a:rPr>
                        <a:t>myAvatar</a:t>
                      </a:r>
                      <a:r>
                        <a:rPr lang="en-US" sz="1400" dirty="0">
                          <a:effectLst/>
                          <a:latin typeface="Arial" panose="020B0604020202020204" pitchFamily="34" charset="0"/>
                          <a:ea typeface="Calibri" panose="020F0502020204030204" pitchFamily="34" charset="0"/>
                          <a:cs typeface="Times New Roman" panose="02020603050405020304" pitchFamily="18" charset="0"/>
                        </a:rPr>
                        <a:t> using </a:t>
                      </a:r>
                      <a:r>
                        <a:rPr lang="en-US" sz="1400" b="1" dirty="0">
                          <a:effectLst/>
                          <a:latin typeface="Arial" panose="020B0604020202020204" pitchFamily="34" charset="0"/>
                          <a:ea typeface="Calibri" panose="020F0502020204030204" pitchFamily="34" charset="0"/>
                          <a:cs typeface="Times New Roman" panose="02020603050405020304" pitchFamily="18" charset="0"/>
                        </a:rPr>
                        <a:t>Clinical Pathway Disenrollment </a:t>
                      </a:r>
                      <a:r>
                        <a:rPr lang="en-US" sz="1400" dirty="0">
                          <a:effectLst/>
                          <a:latin typeface="Arial" panose="020B0604020202020204" pitchFamily="34" charset="0"/>
                          <a:ea typeface="Calibri" panose="020F0502020204030204" pitchFamily="34" charset="0"/>
                          <a:cs typeface="Times New Roman" panose="02020603050405020304" pitchFamily="18" charset="0"/>
                        </a:rPr>
                        <a:t>form</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effectLst/>
                          <a:latin typeface="Arial" panose="020B0604020202020204" pitchFamily="34" charset="0"/>
                          <a:ea typeface="Calibri" panose="020F0502020204030204" pitchFamily="34" charset="0"/>
                          <a:cs typeface="Times New Roman" panose="02020603050405020304" pitchFamily="18" charset="0"/>
                        </a:rPr>
                        <a:t>*Be sure to select Supportive Care Pathway as the Pathway Name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49798686"/>
                  </a:ext>
                </a:extLst>
              </a:tr>
              <a:tr h="0">
                <a:tc>
                  <a:txBody>
                    <a:bodyPr/>
                    <a:lstStyle/>
                    <a:p>
                      <a:pPr marL="0" marR="0" algn="ctr">
                        <a:lnSpc>
                          <a:spcPct val="107000"/>
                        </a:lnSpc>
                        <a:spcBef>
                          <a:spcPts val="0"/>
                        </a:spcBef>
                        <a:spcAft>
                          <a:spcPts val="0"/>
                        </a:spcAft>
                      </a:pPr>
                      <a:r>
                        <a:rPr lang="en-US" sz="1400" b="1" dirty="0">
                          <a:effectLst/>
                          <a:latin typeface="Arial" panose="020B0604020202020204" pitchFamily="34" charset="0"/>
                          <a:ea typeface="Calibri" panose="020F0502020204030204" pitchFamily="34" charset="0"/>
                          <a:cs typeface="Times New Roman" panose="02020603050405020304" pitchFamily="18" charset="0"/>
                        </a:rPr>
                        <a:t>IF discharging a client from all Burrell services, disenroll the client from the Pathway</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nSpc>
                          <a:spcPct val="107000"/>
                        </a:lnSpc>
                        <a:spcBef>
                          <a:spcPts val="0"/>
                        </a:spcBef>
                        <a:spcAft>
                          <a:spcPts val="0"/>
                        </a:spcAft>
                      </a:pPr>
                      <a:r>
                        <a:rPr lang="en-US" sz="1400" dirty="0">
                          <a:effectLst/>
                          <a:latin typeface="Arial" panose="020B0604020202020204" pitchFamily="34" charset="0"/>
                          <a:ea typeface="Calibri" panose="020F0502020204030204" pitchFamily="34" charset="0"/>
                          <a:cs typeface="Times New Roman" panose="02020603050405020304" pitchFamily="18" charset="0"/>
                        </a:rPr>
                        <a:t>Completed in </a:t>
                      </a:r>
                      <a:r>
                        <a:rPr lang="en-US" sz="1400" dirty="0" err="1">
                          <a:effectLst/>
                          <a:latin typeface="Arial" panose="020B0604020202020204" pitchFamily="34" charset="0"/>
                          <a:ea typeface="Calibri" panose="020F0502020204030204" pitchFamily="34" charset="0"/>
                          <a:cs typeface="Times New Roman" panose="02020603050405020304" pitchFamily="18" charset="0"/>
                        </a:rPr>
                        <a:t>myAvatar</a:t>
                      </a:r>
                      <a:r>
                        <a:rPr lang="en-US" sz="1400" dirty="0">
                          <a:effectLst/>
                          <a:latin typeface="Arial" panose="020B0604020202020204" pitchFamily="34" charset="0"/>
                          <a:ea typeface="Calibri" panose="020F0502020204030204" pitchFamily="34" charset="0"/>
                          <a:cs typeface="Times New Roman" panose="02020603050405020304" pitchFamily="18" charset="0"/>
                        </a:rPr>
                        <a:t> using </a:t>
                      </a:r>
                      <a:r>
                        <a:rPr lang="en-US" sz="1400" b="1" dirty="0">
                          <a:effectLst/>
                          <a:latin typeface="Arial" panose="020B0604020202020204" pitchFamily="34" charset="0"/>
                          <a:ea typeface="Calibri" panose="020F0502020204030204" pitchFamily="34" charset="0"/>
                          <a:cs typeface="Times New Roman" panose="02020603050405020304" pitchFamily="18" charset="0"/>
                        </a:rPr>
                        <a:t>Clinical Pathway Disenrollment </a:t>
                      </a:r>
                      <a:r>
                        <a:rPr lang="en-US" sz="1400" dirty="0">
                          <a:effectLst/>
                          <a:latin typeface="Arial" panose="020B0604020202020204" pitchFamily="34" charset="0"/>
                          <a:ea typeface="Calibri" panose="020F0502020204030204" pitchFamily="34" charset="0"/>
                          <a:cs typeface="Times New Roman" panose="02020603050405020304" pitchFamily="18" charset="0"/>
                        </a:rPr>
                        <a:t>form</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effectLst/>
                          <a:latin typeface="Arial" panose="020B0604020202020204" pitchFamily="34" charset="0"/>
                          <a:ea typeface="Calibri" panose="020F0502020204030204" pitchFamily="34" charset="0"/>
                          <a:cs typeface="Times New Roman" panose="02020603050405020304" pitchFamily="18" charset="0"/>
                        </a:rPr>
                        <a:t>*Be sure to select Supportive Care Pathway as the Pathway Name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8899949"/>
                  </a:ext>
                </a:extLst>
              </a:tr>
            </a:tbl>
          </a:graphicData>
        </a:graphic>
      </p:graphicFrame>
    </p:spTree>
    <p:extLst>
      <p:ext uri="{BB962C8B-B14F-4D97-AF65-F5344CB8AC3E}">
        <p14:creationId xmlns:p14="http://schemas.microsoft.com/office/powerpoint/2010/main" val="12132817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32F55-EF75-4CC0-AF46-26EB5AB97044}"/>
              </a:ext>
            </a:extLst>
          </p:cNvPr>
          <p:cNvSpPr>
            <a:spLocks noGrp="1"/>
          </p:cNvSpPr>
          <p:nvPr>
            <p:ph type="title"/>
          </p:nvPr>
        </p:nvSpPr>
        <p:spPr>
          <a:xfrm>
            <a:off x="1676400" y="354614"/>
            <a:ext cx="10168759" cy="1325563"/>
          </a:xfrm>
        </p:spPr>
        <p:txBody>
          <a:bodyPr>
            <a:normAutofit/>
          </a:bodyPr>
          <a:lstStyle/>
          <a:p>
            <a:r>
              <a:rPr lang="en-US" sz="4300" b="1" dirty="0"/>
              <a:t>myAvatar Functions for the Pathway - Enrollment</a:t>
            </a:r>
          </a:p>
        </p:txBody>
      </p:sp>
      <p:sp>
        <p:nvSpPr>
          <p:cNvPr id="3" name="Content Placeholder 2">
            <a:extLst>
              <a:ext uri="{FF2B5EF4-FFF2-40B4-BE49-F238E27FC236}">
                <a16:creationId xmlns:a16="http://schemas.microsoft.com/office/drawing/2014/main" id="{D2C6FEC2-8CC0-42AF-A501-BE4CE20D6C3C}"/>
              </a:ext>
            </a:extLst>
          </p:cNvPr>
          <p:cNvSpPr>
            <a:spLocks noGrp="1"/>
          </p:cNvSpPr>
          <p:nvPr>
            <p:ph idx="1"/>
          </p:nvPr>
        </p:nvSpPr>
        <p:spPr>
          <a:xfrm>
            <a:off x="1676400" y="1639454"/>
            <a:ext cx="10168759" cy="931425"/>
          </a:xfrm>
        </p:spPr>
        <p:txBody>
          <a:bodyPr/>
          <a:lstStyle/>
          <a:p>
            <a:pPr marL="0" indent="0">
              <a:buNone/>
            </a:pPr>
            <a:r>
              <a:rPr lang="en-US" sz="2400" u="sng" dirty="0"/>
              <a:t>Form Name:</a:t>
            </a:r>
            <a:r>
              <a:rPr lang="en-US" sz="2400" dirty="0"/>
              <a:t> </a:t>
            </a:r>
            <a:r>
              <a:rPr lang="en-US" b="1" dirty="0"/>
              <a:t>Clinical Pathway Enrollment</a:t>
            </a:r>
          </a:p>
          <a:p>
            <a:pPr marL="0" indent="0">
              <a:buNone/>
            </a:pPr>
            <a:r>
              <a:rPr lang="en-US" sz="1600" dirty="0"/>
              <a:t>*Always set the Supportive Care Pathway as the </a:t>
            </a:r>
            <a:r>
              <a:rPr lang="en-US" sz="1600" i="1" dirty="0"/>
              <a:t>primary pathway</a:t>
            </a:r>
          </a:p>
          <a:p>
            <a:pPr marL="0" indent="0">
              <a:buNone/>
            </a:pPr>
            <a:endParaRPr lang="en-US" sz="2000" i="1" dirty="0"/>
          </a:p>
        </p:txBody>
      </p:sp>
      <p:graphicFrame>
        <p:nvGraphicFramePr>
          <p:cNvPr id="4" name="Table 3">
            <a:extLst>
              <a:ext uri="{FF2B5EF4-FFF2-40B4-BE49-F238E27FC236}">
                <a16:creationId xmlns:a16="http://schemas.microsoft.com/office/drawing/2014/main" id="{5D2D482B-9EE2-4DEC-86CD-203D9E670A39}"/>
              </a:ext>
            </a:extLst>
          </p:cNvPr>
          <p:cNvGraphicFramePr>
            <a:graphicFrameLocks noGrp="1"/>
          </p:cNvGraphicFramePr>
          <p:nvPr>
            <p:extLst>
              <p:ext uri="{D42A27DB-BD31-4B8C-83A1-F6EECF244321}">
                <p14:modId xmlns:p14="http://schemas.microsoft.com/office/powerpoint/2010/main" val="3498920330"/>
              </p:ext>
            </p:extLst>
          </p:nvPr>
        </p:nvGraphicFramePr>
        <p:xfrm>
          <a:off x="1778739" y="2565221"/>
          <a:ext cx="9964080" cy="3443801"/>
        </p:xfrm>
        <a:graphic>
          <a:graphicData uri="http://schemas.openxmlformats.org/drawingml/2006/table">
            <a:tbl>
              <a:tblPr firstRow="1" bandRow="1">
                <a:tableStyleId>{5C22544A-7EE6-4342-B048-85BDC9FD1C3A}</a:tableStyleId>
              </a:tblPr>
              <a:tblGrid>
                <a:gridCol w="6193409">
                  <a:extLst>
                    <a:ext uri="{9D8B030D-6E8A-4147-A177-3AD203B41FA5}">
                      <a16:colId xmlns:a16="http://schemas.microsoft.com/office/drawing/2014/main" val="3979451909"/>
                    </a:ext>
                  </a:extLst>
                </a:gridCol>
                <a:gridCol w="3770671">
                  <a:extLst>
                    <a:ext uri="{9D8B030D-6E8A-4147-A177-3AD203B41FA5}">
                      <a16:colId xmlns:a16="http://schemas.microsoft.com/office/drawing/2014/main" val="812083977"/>
                    </a:ext>
                  </a:extLst>
                </a:gridCol>
              </a:tblGrid>
              <a:tr h="3443801">
                <a:tc>
                  <a:txBody>
                    <a:bodyPr/>
                    <a:lstStyle/>
                    <a:p>
                      <a:endParaRPr lang="en-US" sz="2000" b="0" i="1" kern="1200" dirty="0">
                        <a:solidFill>
                          <a:schemeClr val="tx1"/>
                        </a:solidFill>
                        <a:latin typeface="Helvetica" pitchFamily="2" charset="0"/>
                        <a:ea typeface="+mn-ea"/>
                        <a:cs typeface="+mn-cs"/>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l">
                        <a:spcAft>
                          <a:spcPts val="600"/>
                        </a:spcAft>
                      </a:pPr>
                      <a:r>
                        <a:rPr lang="en-US" sz="1400" b="0" u="sng" kern="1200" dirty="0">
                          <a:solidFill>
                            <a:srgbClr val="3E495E"/>
                          </a:solidFill>
                          <a:latin typeface="Helvetica" pitchFamily="2" charset="0"/>
                          <a:ea typeface="+mj-ea"/>
                          <a:cs typeface="+mj-cs"/>
                        </a:rPr>
                        <a:t>Visual changes that occur in myAvatar:</a:t>
                      </a:r>
                    </a:p>
                    <a:p>
                      <a:pPr>
                        <a:spcAft>
                          <a:spcPts val="600"/>
                        </a:spcAft>
                      </a:pPr>
                      <a:endParaRPr lang="en-US" sz="2000" u="sng" kern="1200" dirty="0">
                        <a:solidFill>
                          <a:srgbClr val="3E495E"/>
                        </a:solidFill>
                        <a:latin typeface="Helvetica" pitchFamily="2" charset="0"/>
                        <a:ea typeface="+mj-ea"/>
                        <a:cs typeface="+mj-cs"/>
                      </a:endParaRPr>
                    </a:p>
                    <a:p>
                      <a:pPr>
                        <a:spcAft>
                          <a:spcPts val="600"/>
                        </a:spcAft>
                      </a:pPr>
                      <a:endParaRPr lang="en-US" sz="1200" b="0" i="1" kern="1200" dirty="0">
                        <a:solidFill>
                          <a:srgbClr val="3E495E"/>
                        </a:solidFill>
                        <a:latin typeface="Helvetica" pitchFamily="2" charset="0"/>
                        <a:ea typeface="+mj-ea"/>
                        <a:cs typeface="+mj-cs"/>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508499265"/>
                  </a:ext>
                </a:extLst>
              </a:tr>
            </a:tbl>
          </a:graphicData>
        </a:graphic>
      </p:graphicFrame>
      <p:pic>
        <p:nvPicPr>
          <p:cNvPr id="5" name="Picture 4">
            <a:extLst>
              <a:ext uri="{FF2B5EF4-FFF2-40B4-BE49-F238E27FC236}">
                <a16:creationId xmlns:a16="http://schemas.microsoft.com/office/drawing/2014/main" id="{6A137FAD-284F-492F-A18A-5C71A098FBFD}"/>
              </a:ext>
            </a:extLst>
          </p:cNvPr>
          <p:cNvPicPr>
            <a:picLocks noChangeAspect="1"/>
          </p:cNvPicPr>
          <p:nvPr/>
        </p:nvPicPr>
        <p:blipFill>
          <a:blip r:embed="rId3"/>
          <a:stretch>
            <a:fillRect/>
          </a:stretch>
        </p:blipFill>
        <p:spPr>
          <a:xfrm>
            <a:off x="8244306" y="2894292"/>
            <a:ext cx="2633856" cy="811272"/>
          </a:xfrm>
          <a:prstGeom prst="rect">
            <a:avLst/>
          </a:prstGeom>
        </p:spPr>
      </p:pic>
      <p:pic>
        <p:nvPicPr>
          <p:cNvPr id="6" name="Picture 5">
            <a:extLst>
              <a:ext uri="{FF2B5EF4-FFF2-40B4-BE49-F238E27FC236}">
                <a16:creationId xmlns:a16="http://schemas.microsoft.com/office/drawing/2014/main" id="{B2587AFE-A4E0-447B-9D93-EC79C9E59BEB}"/>
              </a:ext>
            </a:extLst>
          </p:cNvPr>
          <p:cNvPicPr>
            <a:picLocks noChangeAspect="1"/>
          </p:cNvPicPr>
          <p:nvPr/>
        </p:nvPicPr>
        <p:blipFill rotWithShape="1">
          <a:blip r:embed="rId4"/>
          <a:srcRect r="3466"/>
          <a:stretch/>
        </p:blipFill>
        <p:spPr>
          <a:xfrm>
            <a:off x="8244306" y="3832267"/>
            <a:ext cx="2633857" cy="751425"/>
          </a:xfrm>
          <a:prstGeom prst="rect">
            <a:avLst/>
          </a:prstGeom>
        </p:spPr>
      </p:pic>
      <p:pic>
        <p:nvPicPr>
          <p:cNvPr id="8" name="Picture 7">
            <a:extLst>
              <a:ext uri="{FF2B5EF4-FFF2-40B4-BE49-F238E27FC236}">
                <a16:creationId xmlns:a16="http://schemas.microsoft.com/office/drawing/2014/main" id="{0887C4A5-A46C-47D9-8568-12BE2D4B6087}"/>
              </a:ext>
            </a:extLst>
          </p:cNvPr>
          <p:cNvPicPr>
            <a:picLocks noChangeAspect="1"/>
          </p:cNvPicPr>
          <p:nvPr/>
        </p:nvPicPr>
        <p:blipFill>
          <a:blip r:embed="rId5"/>
          <a:stretch>
            <a:fillRect/>
          </a:stretch>
        </p:blipFill>
        <p:spPr>
          <a:xfrm>
            <a:off x="8244306" y="4699417"/>
            <a:ext cx="2633857" cy="986192"/>
          </a:xfrm>
          <a:prstGeom prst="rect">
            <a:avLst/>
          </a:prstGeom>
        </p:spPr>
      </p:pic>
      <p:pic>
        <p:nvPicPr>
          <p:cNvPr id="11" name="Picture 10">
            <a:extLst>
              <a:ext uri="{FF2B5EF4-FFF2-40B4-BE49-F238E27FC236}">
                <a16:creationId xmlns:a16="http://schemas.microsoft.com/office/drawing/2014/main" id="{3D1F9C18-24DB-4EE9-B2D2-30112E491C2C}"/>
              </a:ext>
            </a:extLst>
          </p:cNvPr>
          <p:cNvPicPr>
            <a:picLocks noChangeAspect="1"/>
          </p:cNvPicPr>
          <p:nvPr/>
        </p:nvPicPr>
        <p:blipFill>
          <a:blip r:embed="rId6"/>
          <a:stretch>
            <a:fillRect/>
          </a:stretch>
        </p:blipFill>
        <p:spPr>
          <a:xfrm>
            <a:off x="1778739" y="2593481"/>
            <a:ext cx="5965631" cy="2988454"/>
          </a:xfrm>
          <a:prstGeom prst="rect">
            <a:avLst/>
          </a:prstGeom>
        </p:spPr>
      </p:pic>
    </p:spTree>
    <p:extLst>
      <p:ext uri="{BB962C8B-B14F-4D97-AF65-F5344CB8AC3E}">
        <p14:creationId xmlns:p14="http://schemas.microsoft.com/office/powerpoint/2010/main" val="33478936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32F55-EF75-4CC0-AF46-26EB5AB97044}"/>
              </a:ext>
            </a:extLst>
          </p:cNvPr>
          <p:cNvSpPr>
            <a:spLocks noGrp="1"/>
          </p:cNvSpPr>
          <p:nvPr>
            <p:ph type="title"/>
          </p:nvPr>
        </p:nvSpPr>
        <p:spPr/>
        <p:txBody>
          <a:bodyPr>
            <a:normAutofit/>
          </a:bodyPr>
          <a:lstStyle/>
          <a:p>
            <a:r>
              <a:rPr lang="en-US" sz="4300" b="1" dirty="0"/>
              <a:t>myAvatar Functions for the Pathway - Disenrollment</a:t>
            </a:r>
          </a:p>
        </p:txBody>
      </p:sp>
      <p:sp>
        <p:nvSpPr>
          <p:cNvPr id="3" name="Content Placeholder 2">
            <a:extLst>
              <a:ext uri="{FF2B5EF4-FFF2-40B4-BE49-F238E27FC236}">
                <a16:creationId xmlns:a16="http://schemas.microsoft.com/office/drawing/2014/main" id="{D2C6FEC2-8CC0-42AF-A501-BE4CE20D6C3C}"/>
              </a:ext>
            </a:extLst>
          </p:cNvPr>
          <p:cNvSpPr>
            <a:spLocks noGrp="1"/>
          </p:cNvSpPr>
          <p:nvPr>
            <p:ph idx="1"/>
          </p:nvPr>
        </p:nvSpPr>
        <p:spPr/>
        <p:txBody>
          <a:bodyPr/>
          <a:lstStyle/>
          <a:p>
            <a:pPr marL="0" indent="0">
              <a:buNone/>
            </a:pPr>
            <a:r>
              <a:rPr lang="en-US" sz="2400" u="sng" dirty="0"/>
              <a:t>Form Name:</a:t>
            </a:r>
            <a:r>
              <a:rPr lang="en-US" sz="2400" dirty="0"/>
              <a:t> </a:t>
            </a:r>
            <a:r>
              <a:rPr lang="en-US" b="1" dirty="0"/>
              <a:t>Clinical Pathway Disenrollment</a:t>
            </a:r>
          </a:p>
          <a:p>
            <a:pPr marL="0" indent="0">
              <a:buNone/>
            </a:pPr>
            <a:endParaRPr lang="en-US" sz="2000" i="1" dirty="0"/>
          </a:p>
          <a:p>
            <a:pPr marL="0" indent="0">
              <a:buNone/>
            </a:pPr>
            <a:endParaRPr lang="en-US" sz="2000" i="1" dirty="0"/>
          </a:p>
        </p:txBody>
      </p:sp>
      <p:graphicFrame>
        <p:nvGraphicFramePr>
          <p:cNvPr id="4" name="Table 3">
            <a:extLst>
              <a:ext uri="{FF2B5EF4-FFF2-40B4-BE49-F238E27FC236}">
                <a16:creationId xmlns:a16="http://schemas.microsoft.com/office/drawing/2014/main" id="{A4044659-4CB2-4B52-A09E-045C3A1FD7C6}"/>
              </a:ext>
            </a:extLst>
          </p:cNvPr>
          <p:cNvGraphicFramePr>
            <a:graphicFrameLocks noGrp="1"/>
          </p:cNvGraphicFramePr>
          <p:nvPr>
            <p:extLst>
              <p:ext uri="{D42A27DB-BD31-4B8C-83A1-F6EECF244321}">
                <p14:modId xmlns:p14="http://schemas.microsoft.com/office/powerpoint/2010/main" val="3326667971"/>
              </p:ext>
            </p:extLst>
          </p:nvPr>
        </p:nvGraphicFramePr>
        <p:xfrm>
          <a:off x="1881079" y="2530710"/>
          <a:ext cx="9964080" cy="3093720"/>
        </p:xfrm>
        <a:graphic>
          <a:graphicData uri="http://schemas.openxmlformats.org/drawingml/2006/table">
            <a:tbl>
              <a:tblPr firstRow="1" bandRow="1">
                <a:tableStyleId>{5C22544A-7EE6-4342-B048-85BDC9FD1C3A}</a:tableStyleId>
              </a:tblPr>
              <a:tblGrid>
                <a:gridCol w="5363100">
                  <a:extLst>
                    <a:ext uri="{9D8B030D-6E8A-4147-A177-3AD203B41FA5}">
                      <a16:colId xmlns:a16="http://schemas.microsoft.com/office/drawing/2014/main" val="3979451909"/>
                    </a:ext>
                  </a:extLst>
                </a:gridCol>
                <a:gridCol w="4600980">
                  <a:extLst>
                    <a:ext uri="{9D8B030D-6E8A-4147-A177-3AD203B41FA5}">
                      <a16:colId xmlns:a16="http://schemas.microsoft.com/office/drawing/2014/main" val="812083977"/>
                    </a:ext>
                  </a:extLst>
                </a:gridCol>
              </a:tblGrid>
              <a:tr h="540963">
                <a:tc>
                  <a:txBody>
                    <a:bodyPr/>
                    <a:lstStyle/>
                    <a:p>
                      <a:endParaRPr lang="en-US" sz="2000" b="0" i="1" kern="1200" dirty="0">
                        <a:solidFill>
                          <a:schemeClr val="tx1"/>
                        </a:solidFill>
                        <a:latin typeface="Helvetica" pitchFamily="2" charset="0"/>
                        <a:ea typeface="+mn-ea"/>
                        <a:cs typeface="+mn-cs"/>
                      </a:endParaRPr>
                    </a:p>
                    <a:p>
                      <a:endParaRPr lang="en-US" dirty="0">
                        <a:solidFill>
                          <a:schemeClr val="tx1"/>
                        </a:solidFill>
                      </a:endParaRPr>
                    </a:p>
                  </a:txBody>
                  <a:tcPr>
                    <a:noFill/>
                  </a:tcPr>
                </a:tc>
                <a:tc>
                  <a:txBody>
                    <a:bodyPr/>
                    <a:lstStyle/>
                    <a:p>
                      <a:pPr>
                        <a:spcAft>
                          <a:spcPts val="600"/>
                        </a:spcAft>
                      </a:pPr>
                      <a:r>
                        <a:rPr lang="en-US" sz="2000" u="sng" kern="1200" dirty="0">
                          <a:solidFill>
                            <a:srgbClr val="3E495E"/>
                          </a:solidFill>
                          <a:latin typeface="Helvetica" pitchFamily="2" charset="0"/>
                          <a:ea typeface="+mj-ea"/>
                          <a:cs typeface="+mj-cs"/>
                        </a:rPr>
                        <a:t>Disenrollment Reasons:</a:t>
                      </a:r>
                    </a:p>
                    <a:p>
                      <a:pPr marL="285750" indent="-285750">
                        <a:spcAft>
                          <a:spcPts val="300"/>
                        </a:spcAft>
                        <a:buFont typeface="Arial" panose="020B0604020202020204" pitchFamily="34" charset="0"/>
                        <a:buChar char="•"/>
                      </a:pPr>
                      <a:r>
                        <a:rPr lang="en-US" sz="1600" b="0" kern="1200" dirty="0">
                          <a:solidFill>
                            <a:srgbClr val="3E495E"/>
                          </a:solidFill>
                          <a:latin typeface="Helvetica" pitchFamily="2" charset="0"/>
                          <a:ea typeface="+mj-ea"/>
                          <a:cs typeface="+mj-cs"/>
                        </a:rPr>
                        <a:t>Client Death - By Suicide</a:t>
                      </a:r>
                    </a:p>
                    <a:p>
                      <a:pPr marL="285750" indent="-285750">
                        <a:spcAft>
                          <a:spcPts val="300"/>
                        </a:spcAft>
                        <a:buFont typeface="Arial" panose="020B0604020202020204" pitchFamily="34" charset="0"/>
                        <a:buChar char="•"/>
                      </a:pPr>
                      <a:r>
                        <a:rPr lang="en-US" sz="1600" b="0" kern="1200" dirty="0">
                          <a:solidFill>
                            <a:srgbClr val="3E495E"/>
                          </a:solidFill>
                          <a:latin typeface="Helvetica" pitchFamily="2" charset="0"/>
                          <a:ea typeface="+mj-ea"/>
                          <a:cs typeface="+mj-cs"/>
                        </a:rPr>
                        <a:t>Client Death - Natural or Other Causes</a:t>
                      </a:r>
                    </a:p>
                    <a:p>
                      <a:pPr marL="285750" indent="-285750">
                        <a:spcAft>
                          <a:spcPts val="300"/>
                        </a:spcAft>
                        <a:buFont typeface="Arial" panose="020B0604020202020204" pitchFamily="34" charset="0"/>
                        <a:buChar char="•"/>
                      </a:pPr>
                      <a:r>
                        <a:rPr lang="en-US" sz="1600" b="0" kern="1200" dirty="0">
                          <a:solidFill>
                            <a:srgbClr val="3E495E"/>
                          </a:solidFill>
                          <a:latin typeface="Helvetica" pitchFamily="2" charset="0"/>
                          <a:ea typeface="+mj-ea"/>
                          <a:cs typeface="+mj-cs"/>
                        </a:rPr>
                        <a:t>Client Dropped Out of All Treatment</a:t>
                      </a:r>
                    </a:p>
                    <a:p>
                      <a:pPr marL="285750" indent="-285750">
                        <a:spcAft>
                          <a:spcPts val="300"/>
                        </a:spcAft>
                        <a:buFont typeface="Arial" panose="020B0604020202020204" pitchFamily="34" charset="0"/>
                        <a:buChar char="•"/>
                      </a:pPr>
                      <a:r>
                        <a:rPr lang="en-US" sz="1600" b="0" kern="1200" dirty="0">
                          <a:solidFill>
                            <a:srgbClr val="3E495E"/>
                          </a:solidFill>
                          <a:latin typeface="Helvetica" pitchFamily="2" charset="0"/>
                          <a:ea typeface="+mj-ea"/>
                          <a:cs typeface="+mj-cs"/>
                        </a:rPr>
                        <a:t>Client Exited Against Medical Advice</a:t>
                      </a:r>
                    </a:p>
                    <a:p>
                      <a:pPr marL="285750" indent="-285750">
                        <a:spcAft>
                          <a:spcPts val="300"/>
                        </a:spcAft>
                        <a:buFont typeface="Arial" panose="020B0604020202020204" pitchFamily="34" charset="0"/>
                        <a:buChar char="•"/>
                      </a:pPr>
                      <a:r>
                        <a:rPr lang="en-US" sz="1600" b="0" i="1" kern="1200" dirty="0">
                          <a:solidFill>
                            <a:srgbClr val="3E495E"/>
                          </a:solidFill>
                          <a:latin typeface="Helvetica" pitchFamily="2" charset="0"/>
                          <a:ea typeface="+mj-ea"/>
                          <a:cs typeface="+mj-cs"/>
                        </a:rPr>
                        <a:t>Enrolled in recovery program - SBIRT only</a:t>
                      </a:r>
                      <a:r>
                        <a:rPr lang="en-US" sz="1600" b="0" i="1" kern="1200" dirty="0">
                          <a:solidFill>
                            <a:srgbClr val="FF0000"/>
                          </a:solidFill>
                          <a:latin typeface="Helvetica" pitchFamily="2" charset="0"/>
                          <a:ea typeface="+mj-ea"/>
                          <a:cs typeface="+mj-cs"/>
                        </a:rPr>
                        <a:t>*</a:t>
                      </a:r>
                    </a:p>
                    <a:p>
                      <a:pPr marL="285750" indent="-285750">
                        <a:spcAft>
                          <a:spcPts val="300"/>
                        </a:spcAft>
                        <a:buFont typeface="Arial" panose="020B0604020202020204" pitchFamily="34" charset="0"/>
                        <a:buChar char="•"/>
                      </a:pPr>
                      <a:r>
                        <a:rPr lang="en-US" sz="1600" b="0" i="1" kern="1200" dirty="0">
                          <a:solidFill>
                            <a:srgbClr val="3E495E"/>
                          </a:solidFill>
                          <a:latin typeface="Helvetica" pitchFamily="2" charset="0"/>
                          <a:ea typeface="+mj-ea"/>
                          <a:cs typeface="+mj-cs"/>
                        </a:rPr>
                        <a:t>Met Criteria for exiting SBIRT pathway</a:t>
                      </a:r>
                      <a:r>
                        <a:rPr lang="en-US" sz="1600" b="0" i="1" kern="1200" dirty="0">
                          <a:solidFill>
                            <a:srgbClr val="FF0000"/>
                          </a:solidFill>
                          <a:latin typeface="Helvetica" pitchFamily="2" charset="0"/>
                          <a:ea typeface="+mj-ea"/>
                          <a:cs typeface="+mj-cs"/>
                        </a:rPr>
                        <a:t>*</a:t>
                      </a:r>
                    </a:p>
                    <a:p>
                      <a:pPr marL="285750" indent="-285750">
                        <a:spcAft>
                          <a:spcPts val="300"/>
                        </a:spcAft>
                        <a:buFont typeface="Arial" panose="020B0604020202020204" pitchFamily="34" charset="0"/>
                        <a:buChar char="•"/>
                      </a:pPr>
                      <a:r>
                        <a:rPr lang="en-US" sz="1600" b="0" kern="1200" dirty="0">
                          <a:solidFill>
                            <a:srgbClr val="3E495E"/>
                          </a:solidFill>
                          <a:latin typeface="Helvetica" pitchFamily="2" charset="0"/>
                          <a:ea typeface="+mj-ea"/>
                          <a:cs typeface="+mj-cs"/>
                        </a:rPr>
                        <a:t>Met Criteria for exiting SCP pathway</a:t>
                      </a:r>
                    </a:p>
                    <a:p>
                      <a:pPr marL="285750" indent="-285750">
                        <a:spcAft>
                          <a:spcPts val="300"/>
                        </a:spcAft>
                        <a:buFont typeface="Arial" panose="020B0604020202020204" pitchFamily="34" charset="0"/>
                        <a:buChar char="•"/>
                      </a:pPr>
                      <a:endParaRPr lang="en-US" sz="1600" b="0" kern="1200" dirty="0">
                        <a:solidFill>
                          <a:srgbClr val="3E495E"/>
                        </a:solidFill>
                        <a:latin typeface="Helvetica" pitchFamily="2" charset="0"/>
                        <a:ea typeface="+mj-ea"/>
                        <a:cs typeface="+mj-cs"/>
                      </a:endParaRPr>
                    </a:p>
                    <a:p>
                      <a:pPr marL="0" indent="0">
                        <a:spcAft>
                          <a:spcPts val="300"/>
                        </a:spcAft>
                        <a:buFont typeface="Arial" panose="020B0604020202020204" pitchFamily="34" charset="0"/>
                        <a:buNone/>
                      </a:pPr>
                      <a:r>
                        <a:rPr lang="en-US" sz="1200" b="0" i="1" kern="1200" dirty="0">
                          <a:solidFill>
                            <a:srgbClr val="FF0000"/>
                          </a:solidFill>
                          <a:latin typeface="Helvetica" pitchFamily="2" charset="0"/>
                          <a:ea typeface="+mj-ea"/>
                          <a:cs typeface="+mj-cs"/>
                        </a:rPr>
                        <a:t>*</a:t>
                      </a:r>
                      <a:r>
                        <a:rPr lang="en-US" sz="1200" b="0" i="1" kern="1200" dirty="0">
                          <a:solidFill>
                            <a:srgbClr val="3E495E"/>
                          </a:solidFill>
                          <a:latin typeface="Helvetica" pitchFamily="2" charset="0"/>
                          <a:ea typeface="+mj-ea"/>
                          <a:cs typeface="+mj-cs"/>
                        </a:rPr>
                        <a:t> These reasons should not be selected for disenrollment of Supportive Care Pathway clients</a:t>
                      </a:r>
                    </a:p>
                  </a:txBody>
                  <a:tcPr>
                    <a:noFill/>
                  </a:tcPr>
                </a:tc>
                <a:extLst>
                  <a:ext uri="{0D108BD9-81ED-4DB2-BD59-A6C34878D82A}">
                    <a16:rowId xmlns:a16="http://schemas.microsoft.com/office/drawing/2014/main" val="508499265"/>
                  </a:ext>
                </a:extLst>
              </a:tr>
            </a:tbl>
          </a:graphicData>
        </a:graphic>
      </p:graphicFrame>
      <p:pic>
        <p:nvPicPr>
          <p:cNvPr id="6" name="Picture 5">
            <a:extLst>
              <a:ext uri="{FF2B5EF4-FFF2-40B4-BE49-F238E27FC236}">
                <a16:creationId xmlns:a16="http://schemas.microsoft.com/office/drawing/2014/main" id="{B83B5087-E275-4FA1-8AA9-F511B1C3F203}"/>
              </a:ext>
            </a:extLst>
          </p:cNvPr>
          <p:cNvPicPr>
            <a:picLocks noChangeAspect="1"/>
          </p:cNvPicPr>
          <p:nvPr/>
        </p:nvPicPr>
        <p:blipFill rotWithShape="1">
          <a:blip r:embed="rId3"/>
          <a:srcRect r="9923"/>
          <a:stretch/>
        </p:blipFill>
        <p:spPr>
          <a:xfrm>
            <a:off x="1782716" y="2425745"/>
            <a:ext cx="5332219" cy="2965121"/>
          </a:xfrm>
          <a:prstGeom prst="rect">
            <a:avLst/>
          </a:prstGeom>
        </p:spPr>
      </p:pic>
    </p:spTree>
    <p:extLst>
      <p:ext uri="{BB962C8B-B14F-4D97-AF65-F5344CB8AC3E}">
        <p14:creationId xmlns:p14="http://schemas.microsoft.com/office/powerpoint/2010/main" val="27746308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32F55-EF75-4CC0-AF46-26EB5AB97044}"/>
              </a:ext>
            </a:extLst>
          </p:cNvPr>
          <p:cNvSpPr>
            <a:spLocks noGrp="1"/>
          </p:cNvSpPr>
          <p:nvPr>
            <p:ph type="title"/>
          </p:nvPr>
        </p:nvSpPr>
        <p:spPr>
          <a:xfrm>
            <a:off x="1676400" y="354614"/>
            <a:ext cx="10414000" cy="1325563"/>
          </a:xfrm>
        </p:spPr>
        <p:txBody>
          <a:bodyPr>
            <a:noAutofit/>
          </a:bodyPr>
          <a:lstStyle/>
          <a:p>
            <a:r>
              <a:rPr lang="en-US" sz="3900" b="1" dirty="0"/>
              <a:t>myAvatar Functions for the Pathway - Supportive Care Pathway Information Form</a:t>
            </a:r>
          </a:p>
        </p:txBody>
      </p:sp>
      <p:sp>
        <p:nvSpPr>
          <p:cNvPr id="3" name="Content Placeholder 2">
            <a:extLst>
              <a:ext uri="{FF2B5EF4-FFF2-40B4-BE49-F238E27FC236}">
                <a16:creationId xmlns:a16="http://schemas.microsoft.com/office/drawing/2014/main" id="{D2C6FEC2-8CC0-42AF-A501-BE4CE20D6C3C}"/>
              </a:ext>
            </a:extLst>
          </p:cNvPr>
          <p:cNvSpPr>
            <a:spLocks noGrp="1"/>
          </p:cNvSpPr>
          <p:nvPr>
            <p:ph idx="1"/>
          </p:nvPr>
        </p:nvSpPr>
        <p:spPr/>
        <p:txBody>
          <a:bodyPr/>
          <a:lstStyle/>
          <a:p>
            <a:pPr marL="0" indent="0">
              <a:buNone/>
            </a:pPr>
            <a:r>
              <a:rPr lang="en-US" sz="2400" u="sng" dirty="0"/>
              <a:t>Form Name:</a:t>
            </a:r>
            <a:r>
              <a:rPr lang="en-US" sz="2400" dirty="0"/>
              <a:t> </a:t>
            </a:r>
            <a:r>
              <a:rPr lang="en-US" b="1" dirty="0"/>
              <a:t>Supportive Care Pathway Information</a:t>
            </a:r>
          </a:p>
          <a:p>
            <a:pPr marL="0" indent="0">
              <a:buNone/>
            </a:pPr>
            <a:endParaRPr lang="en-US" sz="2000" i="1" dirty="0"/>
          </a:p>
          <a:p>
            <a:pPr marL="0" indent="0">
              <a:buNone/>
            </a:pPr>
            <a:endParaRPr lang="en-US" sz="2000" i="1" dirty="0"/>
          </a:p>
        </p:txBody>
      </p:sp>
      <p:graphicFrame>
        <p:nvGraphicFramePr>
          <p:cNvPr id="4" name="Table 3">
            <a:extLst>
              <a:ext uri="{FF2B5EF4-FFF2-40B4-BE49-F238E27FC236}">
                <a16:creationId xmlns:a16="http://schemas.microsoft.com/office/drawing/2014/main" id="{A4044659-4CB2-4B52-A09E-045C3A1FD7C6}"/>
              </a:ext>
            </a:extLst>
          </p:cNvPr>
          <p:cNvGraphicFramePr>
            <a:graphicFrameLocks noGrp="1"/>
          </p:cNvGraphicFramePr>
          <p:nvPr>
            <p:extLst>
              <p:ext uri="{D42A27DB-BD31-4B8C-83A1-F6EECF244321}">
                <p14:modId xmlns:p14="http://schemas.microsoft.com/office/powerpoint/2010/main" val="4113151383"/>
              </p:ext>
            </p:extLst>
          </p:nvPr>
        </p:nvGraphicFramePr>
        <p:xfrm>
          <a:off x="1881079" y="2530710"/>
          <a:ext cx="9964080" cy="2362200"/>
        </p:xfrm>
        <a:graphic>
          <a:graphicData uri="http://schemas.openxmlformats.org/drawingml/2006/table">
            <a:tbl>
              <a:tblPr firstRow="1" bandRow="1">
                <a:tableStyleId>{5C22544A-7EE6-4342-B048-85BDC9FD1C3A}</a:tableStyleId>
              </a:tblPr>
              <a:tblGrid>
                <a:gridCol w="5363100">
                  <a:extLst>
                    <a:ext uri="{9D8B030D-6E8A-4147-A177-3AD203B41FA5}">
                      <a16:colId xmlns:a16="http://schemas.microsoft.com/office/drawing/2014/main" val="3979451909"/>
                    </a:ext>
                  </a:extLst>
                </a:gridCol>
                <a:gridCol w="4600980">
                  <a:extLst>
                    <a:ext uri="{9D8B030D-6E8A-4147-A177-3AD203B41FA5}">
                      <a16:colId xmlns:a16="http://schemas.microsoft.com/office/drawing/2014/main" val="812083977"/>
                    </a:ext>
                  </a:extLst>
                </a:gridCol>
              </a:tblGrid>
              <a:tr h="540963">
                <a:tc>
                  <a:txBody>
                    <a:bodyPr/>
                    <a:lstStyle/>
                    <a:p>
                      <a:endParaRPr lang="en-US" sz="2000" b="0" i="1" kern="1200" dirty="0">
                        <a:solidFill>
                          <a:srgbClr val="3E495E"/>
                        </a:solidFill>
                        <a:latin typeface="Helvetica" pitchFamily="2" charset="0"/>
                        <a:ea typeface="+mj-ea"/>
                        <a:cs typeface="+mj-cs"/>
                      </a:endParaRPr>
                    </a:p>
                  </a:txBody>
                  <a:tcPr>
                    <a:noFill/>
                  </a:tcPr>
                </a:tc>
                <a:tc>
                  <a:txBody>
                    <a:bodyPr/>
                    <a:lstStyle/>
                    <a:p>
                      <a:pPr marL="0" indent="0">
                        <a:spcAft>
                          <a:spcPts val="600"/>
                        </a:spcAft>
                        <a:buFont typeface="Arial" panose="020B0604020202020204" pitchFamily="34" charset="0"/>
                        <a:buNone/>
                      </a:pPr>
                      <a:r>
                        <a:rPr lang="en-US" sz="2000" b="0" kern="1200" dirty="0">
                          <a:solidFill>
                            <a:srgbClr val="3E495E"/>
                          </a:solidFill>
                          <a:latin typeface="Helvetica" pitchFamily="2" charset="0"/>
                          <a:ea typeface="+mj-ea"/>
                          <a:cs typeface="+mj-cs"/>
                        </a:rPr>
                        <a:t>You will be able to add the following from this form:</a:t>
                      </a:r>
                    </a:p>
                    <a:p>
                      <a:pPr marL="342900" lvl="0" indent="-342900">
                        <a:spcAft>
                          <a:spcPts val="600"/>
                        </a:spcAft>
                        <a:buFont typeface="Arial" panose="020B0604020202020204" pitchFamily="34" charset="0"/>
                        <a:buChar char="•"/>
                      </a:pPr>
                      <a:r>
                        <a:rPr lang="en-US" sz="1600" b="0" kern="1200" dirty="0">
                          <a:solidFill>
                            <a:srgbClr val="3E495E"/>
                          </a:solidFill>
                          <a:latin typeface="Helvetica" pitchFamily="2" charset="0"/>
                          <a:ea typeface="+mj-ea"/>
                          <a:cs typeface="+mj-cs"/>
                        </a:rPr>
                        <a:t>Contact Frequency</a:t>
                      </a:r>
                    </a:p>
                    <a:p>
                      <a:pPr marL="342900" lvl="0" indent="-342900">
                        <a:spcAft>
                          <a:spcPts val="600"/>
                        </a:spcAft>
                        <a:buFont typeface="Arial" panose="020B0604020202020204" pitchFamily="34" charset="0"/>
                        <a:buChar char="•"/>
                      </a:pPr>
                      <a:r>
                        <a:rPr lang="en-US" sz="1600" b="0" kern="1200" dirty="0">
                          <a:solidFill>
                            <a:srgbClr val="3E495E"/>
                          </a:solidFill>
                          <a:latin typeface="Helvetica" pitchFamily="2" charset="0"/>
                          <a:ea typeface="+mj-ea"/>
                          <a:cs typeface="+mj-cs"/>
                        </a:rPr>
                        <a:t>Primary Provider</a:t>
                      </a:r>
                    </a:p>
                    <a:p>
                      <a:pPr marL="342900" lvl="0" indent="-342900">
                        <a:spcAft>
                          <a:spcPts val="600"/>
                        </a:spcAft>
                        <a:buFont typeface="Arial" panose="020B0604020202020204" pitchFamily="34" charset="0"/>
                        <a:buChar char="•"/>
                      </a:pPr>
                      <a:r>
                        <a:rPr lang="en-US" sz="1600" b="0" kern="1200" dirty="0">
                          <a:solidFill>
                            <a:srgbClr val="3E495E"/>
                          </a:solidFill>
                          <a:latin typeface="Helvetica" pitchFamily="2" charset="0"/>
                          <a:ea typeface="+mj-ea"/>
                          <a:cs typeface="+mj-cs"/>
                        </a:rPr>
                        <a:t>Non-Primary Providers (Care Team)</a:t>
                      </a:r>
                    </a:p>
                    <a:p>
                      <a:pPr marL="342900" lvl="0" indent="-342900">
                        <a:spcAft>
                          <a:spcPts val="600"/>
                        </a:spcAft>
                        <a:buFont typeface="Arial" panose="020B0604020202020204" pitchFamily="34" charset="0"/>
                        <a:buChar char="•"/>
                      </a:pPr>
                      <a:r>
                        <a:rPr lang="en-US" sz="1600" b="0" kern="1200" dirty="0">
                          <a:solidFill>
                            <a:srgbClr val="3E495E"/>
                          </a:solidFill>
                          <a:latin typeface="Helvetica" pitchFamily="2" charset="0"/>
                          <a:ea typeface="+mj-ea"/>
                          <a:cs typeface="+mj-cs"/>
                        </a:rPr>
                        <a:t>Handout Status</a:t>
                      </a:r>
                    </a:p>
                    <a:p>
                      <a:pPr>
                        <a:spcAft>
                          <a:spcPts val="600"/>
                        </a:spcAft>
                      </a:pPr>
                      <a:endParaRPr lang="en-US" sz="2000" b="0" kern="1200" dirty="0">
                        <a:solidFill>
                          <a:srgbClr val="3E495E"/>
                        </a:solidFill>
                        <a:latin typeface="Helvetica" pitchFamily="2" charset="0"/>
                        <a:ea typeface="+mj-ea"/>
                        <a:cs typeface="+mj-cs"/>
                      </a:endParaRPr>
                    </a:p>
                  </a:txBody>
                  <a:tcPr>
                    <a:noFill/>
                  </a:tcPr>
                </a:tc>
                <a:extLst>
                  <a:ext uri="{0D108BD9-81ED-4DB2-BD59-A6C34878D82A}">
                    <a16:rowId xmlns:a16="http://schemas.microsoft.com/office/drawing/2014/main" val="508499265"/>
                  </a:ext>
                </a:extLst>
              </a:tr>
            </a:tbl>
          </a:graphicData>
        </a:graphic>
      </p:graphicFrame>
      <p:pic>
        <p:nvPicPr>
          <p:cNvPr id="6" name="Picture 5">
            <a:extLst>
              <a:ext uri="{FF2B5EF4-FFF2-40B4-BE49-F238E27FC236}">
                <a16:creationId xmlns:a16="http://schemas.microsoft.com/office/drawing/2014/main" id="{E5DF4825-9A5C-4ED6-A8E6-5920CF1AFD77}"/>
              </a:ext>
            </a:extLst>
          </p:cNvPr>
          <p:cNvPicPr>
            <a:picLocks noChangeAspect="1"/>
          </p:cNvPicPr>
          <p:nvPr/>
        </p:nvPicPr>
        <p:blipFill rotWithShape="1">
          <a:blip r:embed="rId3"/>
          <a:srcRect r="14042" b="37911"/>
          <a:stretch/>
        </p:blipFill>
        <p:spPr>
          <a:xfrm>
            <a:off x="1676400" y="2271443"/>
            <a:ext cx="5439222" cy="3729825"/>
          </a:xfrm>
          <a:prstGeom prst="rect">
            <a:avLst/>
          </a:prstGeom>
        </p:spPr>
      </p:pic>
    </p:spTree>
    <p:extLst>
      <p:ext uri="{BB962C8B-B14F-4D97-AF65-F5344CB8AC3E}">
        <p14:creationId xmlns:p14="http://schemas.microsoft.com/office/powerpoint/2010/main" val="26425649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32F55-EF75-4CC0-AF46-26EB5AB97044}"/>
              </a:ext>
            </a:extLst>
          </p:cNvPr>
          <p:cNvSpPr>
            <a:spLocks noGrp="1"/>
          </p:cNvSpPr>
          <p:nvPr>
            <p:ph type="title"/>
          </p:nvPr>
        </p:nvSpPr>
        <p:spPr/>
        <p:txBody>
          <a:bodyPr>
            <a:normAutofit/>
          </a:bodyPr>
          <a:lstStyle/>
          <a:p>
            <a:r>
              <a:rPr lang="en-US" sz="4300" b="1" dirty="0"/>
              <a:t>myAvatar Functions for the Pathway - Caseload Report</a:t>
            </a:r>
          </a:p>
        </p:txBody>
      </p:sp>
      <p:sp>
        <p:nvSpPr>
          <p:cNvPr id="3" name="Content Placeholder 2">
            <a:extLst>
              <a:ext uri="{FF2B5EF4-FFF2-40B4-BE49-F238E27FC236}">
                <a16:creationId xmlns:a16="http://schemas.microsoft.com/office/drawing/2014/main" id="{D2C6FEC2-8CC0-42AF-A501-BE4CE20D6C3C}"/>
              </a:ext>
            </a:extLst>
          </p:cNvPr>
          <p:cNvSpPr>
            <a:spLocks noGrp="1"/>
          </p:cNvSpPr>
          <p:nvPr>
            <p:ph idx="1"/>
          </p:nvPr>
        </p:nvSpPr>
        <p:spPr/>
        <p:txBody>
          <a:bodyPr/>
          <a:lstStyle/>
          <a:p>
            <a:pPr marL="0" indent="0">
              <a:buNone/>
            </a:pPr>
            <a:r>
              <a:rPr lang="en-US" sz="2400" u="sng" dirty="0"/>
              <a:t>Form Name:</a:t>
            </a:r>
            <a:r>
              <a:rPr lang="en-US" sz="2400" dirty="0"/>
              <a:t> </a:t>
            </a:r>
            <a:r>
              <a:rPr lang="en-US" b="1" dirty="0"/>
              <a:t>BBH Caseload with Last DOS</a:t>
            </a:r>
          </a:p>
          <a:p>
            <a:pPr marL="0" indent="0">
              <a:buNone/>
            </a:pPr>
            <a:endParaRPr lang="en-US" sz="2000" i="1" dirty="0"/>
          </a:p>
          <a:p>
            <a:pPr marL="0" indent="0">
              <a:buNone/>
            </a:pPr>
            <a:endParaRPr lang="en-US" sz="2000" i="1" dirty="0"/>
          </a:p>
        </p:txBody>
      </p:sp>
      <p:graphicFrame>
        <p:nvGraphicFramePr>
          <p:cNvPr id="4" name="Table 3">
            <a:extLst>
              <a:ext uri="{FF2B5EF4-FFF2-40B4-BE49-F238E27FC236}">
                <a16:creationId xmlns:a16="http://schemas.microsoft.com/office/drawing/2014/main" id="{A4044659-4CB2-4B52-A09E-045C3A1FD7C6}"/>
              </a:ext>
            </a:extLst>
          </p:cNvPr>
          <p:cNvGraphicFramePr>
            <a:graphicFrameLocks noGrp="1"/>
          </p:cNvGraphicFramePr>
          <p:nvPr>
            <p:extLst>
              <p:ext uri="{D42A27DB-BD31-4B8C-83A1-F6EECF244321}">
                <p14:modId xmlns:p14="http://schemas.microsoft.com/office/powerpoint/2010/main" val="3511255499"/>
              </p:ext>
            </p:extLst>
          </p:nvPr>
        </p:nvGraphicFramePr>
        <p:xfrm>
          <a:off x="1881079" y="2530709"/>
          <a:ext cx="9964080" cy="3010281"/>
        </p:xfrm>
        <a:graphic>
          <a:graphicData uri="http://schemas.openxmlformats.org/drawingml/2006/table">
            <a:tbl>
              <a:tblPr firstRow="1" bandRow="1">
                <a:tableStyleId>{5C22544A-7EE6-4342-B048-85BDC9FD1C3A}</a:tableStyleId>
              </a:tblPr>
              <a:tblGrid>
                <a:gridCol w="4779028">
                  <a:extLst>
                    <a:ext uri="{9D8B030D-6E8A-4147-A177-3AD203B41FA5}">
                      <a16:colId xmlns:a16="http://schemas.microsoft.com/office/drawing/2014/main" val="3979451909"/>
                    </a:ext>
                  </a:extLst>
                </a:gridCol>
                <a:gridCol w="5185052">
                  <a:extLst>
                    <a:ext uri="{9D8B030D-6E8A-4147-A177-3AD203B41FA5}">
                      <a16:colId xmlns:a16="http://schemas.microsoft.com/office/drawing/2014/main" val="812083977"/>
                    </a:ext>
                  </a:extLst>
                </a:gridCol>
              </a:tblGrid>
              <a:tr h="3010281">
                <a:tc>
                  <a:txBody>
                    <a:bodyPr/>
                    <a:lstStyle/>
                    <a:p>
                      <a:endParaRPr lang="en-US" sz="2000" b="0" i="1" kern="1200" dirty="0">
                        <a:solidFill>
                          <a:srgbClr val="3E495E"/>
                        </a:solidFill>
                        <a:latin typeface="Helvetica" pitchFamily="2" charset="0"/>
                        <a:ea typeface="+mj-ea"/>
                        <a:cs typeface="+mj-cs"/>
                      </a:endParaRPr>
                    </a:p>
                    <a:p>
                      <a:endParaRPr lang="en-US" sz="2000" b="0" kern="1200" dirty="0">
                        <a:solidFill>
                          <a:srgbClr val="3E495E"/>
                        </a:solidFill>
                        <a:latin typeface="Helvetica" pitchFamily="2" charset="0"/>
                        <a:ea typeface="+mj-ea"/>
                        <a:cs typeface="+mj-cs"/>
                      </a:endParaRPr>
                    </a:p>
                  </a:txBody>
                  <a:tcPr>
                    <a:noFill/>
                  </a:tcPr>
                </a:tc>
                <a:tc>
                  <a:txBody>
                    <a:bodyPr/>
                    <a:lstStyle/>
                    <a:p>
                      <a:pPr>
                        <a:spcAft>
                          <a:spcPts val="600"/>
                        </a:spcAft>
                      </a:pPr>
                      <a:endParaRPr lang="en-US" sz="2000" b="0" i="1" kern="1200" dirty="0">
                        <a:solidFill>
                          <a:srgbClr val="3E495E"/>
                        </a:solidFill>
                        <a:latin typeface="Helvetica" pitchFamily="2" charset="0"/>
                        <a:ea typeface="+mj-ea"/>
                        <a:cs typeface="+mj-cs"/>
                      </a:endParaRPr>
                    </a:p>
                  </a:txBody>
                  <a:tcPr>
                    <a:noFill/>
                  </a:tcPr>
                </a:tc>
                <a:extLst>
                  <a:ext uri="{0D108BD9-81ED-4DB2-BD59-A6C34878D82A}">
                    <a16:rowId xmlns:a16="http://schemas.microsoft.com/office/drawing/2014/main" val="508499265"/>
                  </a:ext>
                </a:extLst>
              </a:tr>
            </a:tbl>
          </a:graphicData>
        </a:graphic>
      </p:graphicFrame>
      <p:pic>
        <p:nvPicPr>
          <p:cNvPr id="6" name="Picture 5">
            <a:extLst>
              <a:ext uri="{FF2B5EF4-FFF2-40B4-BE49-F238E27FC236}">
                <a16:creationId xmlns:a16="http://schemas.microsoft.com/office/drawing/2014/main" id="{10102948-E71E-4D7B-901D-E0FEDF2304DF}"/>
              </a:ext>
            </a:extLst>
          </p:cNvPr>
          <p:cNvPicPr>
            <a:picLocks noChangeAspect="1"/>
          </p:cNvPicPr>
          <p:nvPr/>
        </p:nvPicPr>
        <p:blipFill rotWithShape="1">
          <a:blip r:embed="rId3"/>
          <a:srcRect r="40057"/>
          <a:stretch/>
        </p:blipFill>
        <p:spPr>
          <a:xfrm>
            <a:off x="1816532" y="2530709"/>
            <a:ext cx="4780857" cy="2878123"/>
          </a:xfrm>
          <a:prstGeom prst="rect">
            <a:avLst/>
          </a:prstGeom>
        </p:spPr>
      </p:pic>
      <p:pic>
        <p:nvPicPr>
          <p:cNvPr id="8" name="Picture 7">
            <a:extLst>
              <a:ext uri="{FF2B5EF4-FFF2-40B4-BE49-F238E27FC236}">
                <a16:creationId xmlns:a16="http://schemas.microsoft.com/office/drawing/2014/main" id="{E89A1B30-3EC9-498D-B5A5-74EBA4CE80EE}"/>
              </a:ext>
            </a:extLst>
          </p:cNvPr>
          <p:cNvPicPr>
            <a:picLocks noChangeAspect="1"/>
          </p:cNvPicPr>
          <p:nvPr/>
        </p:nvPicPr>
        <p:blipFill rotWithShape="1">
          <a:blip r:embed="rId4"/>
          <a:srcRect r="47488"/>
          <a:stretch/>
        </p:blipFill>
        <p:spPr>
          <a:xfrm>
            <a:off x="6597389" y="2650194"/>
            <a:ext cx="4946085" cy="1933333"/>
          </a:xfrm>
          <a:prstGeom prst="rect">
            <a:avLst/>
          </a:prstGeom>
        </p:spPr>
      </p:pic>
    </p:spTree>
    <p:extLst>
      <p:ext uri="{BB962C8B-B14F-4D97-AF65-F5344CB8AC3E}">
        <p14:creationId xmlns:p14="http://schemas.microsoft.com/office/powerpoint/2010/main" val="28287348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32F55-EF75-4CC0-AF46-26EB5AB97044}"/>
              </a:ext>
            </a:extLst>
          </p:cNvPr>
          <p:cNvSpPr>
            <a:spLocks noGrp="1"/>
          </p:cNvSpPr>
          <p:nvPr>
            <p:ph type="title"/>
          </p:nvPr>
        </p:nvSpPr>
        <p:spPr/>
        <p:txBody>
          <a:bodyPr>
            <a:normAutofit fontScale="90000"/>
          </a:bodyPr>
          <a:lstStyle/>
          <a:p>
            <a:r>
              <a:rPr lang="en-US" b="1" dirty="0"/>
              <a:t>myAvatar Functions for the Pathway - Supportive Care Pathway Clients Widget</a:t>
            </a:r>
          </a:p>
        </p:txBody>
      </p:sp>
      <p:sp>
        <p:nvSpPr>
          <p:cNvPr id="17" name="Content Placeholder 2">
            <a:extLst>
              <a:ext uri="{FF2B5EF4-FFF2-40B4-BE49-F238E27FC236}">
                <a16:creationId xmlns:a16="http://schemas.microsoft.com/office/drawing/2014/main" id="{AD1AE01E-6F72-4682-A541-BBDC1FAD296E}"/>
              </a:ext>
            </a:extLst>
          </p:cNvPr>
          <p:cNvSpPr>
            <a:spLocks noGrp="1"/>
          </p:cNvSpPr>
          <p:nvPr>
            <p:ph idx="1"/>
          </p:nvPr>
        </p:nvSpPr>
        <p:spPr>
          <a:xfrm>
            <a:off x="1819922" y="4306310"/>
            <a:ext cx="10025237" cy="1954679"/>
          </a:xfrm>
        </p:spPr>
        <p:txBody>
          <a:bodyPr>
            <a:normAutofit/>
          </a:bodyPr>
          <a:lstStyle/>
          <a:p>
            <a:pPr marL="0" indent="0">
              <a:buNone/>
            </a:pPr>
            <a:r>
              <a:rPr lang="en-US" sz="2400" dirty="0"/>
              <a:t>The widget shows important information about pathway clients.</a:t>
            </a:r>
          </a:p>
          <a:p>
            <a:pPr marL="0" indent="0">
              <a:buNone/>
            </a:pPr>
            <a:endParaRPr lang="en-US" sz="1200" dirty="0"/>
          </a:p>
          <a:p>
            <a:pPr marL="0" indent="0">
              <a:buNone/>
            </a:pPr>
            <a:r>
              <a:rPr lang="en-US" sz="2000" u="sng" dirty="0"/>
              <a:t>Clients will only show on this widget if:</a:t>
            </a:r>
          </a:p>
          <a:p>
            <a:r>
              <a:rPr lang="en-US" sz="1600" dirty="0"/>
              <a:t>You are listed as a member of their care team on the form ‘</a:t>
            </a:r>
            <a:r>
              <a:rPr lang="en-US" sz="1600" b="1" dirty="0"/>
              <a:t>Supportive Care Pathway Information</a:t>
            </a:r>
            <a:r>
              <a:rPr lang="en-US" sz="1600" dirty="0"/>
              <a:t>’</a:t>
            </a:r>
          </a:p>
          <a:p>
            <a:r>
              <a:rPr lang="en-US" sz="1600" dirty="0"/>
              <a:t>They are actively enrolled in the Supportive Care Pathway</a:t>
            </a:r>
          </a:p>
          <a:p>
            <a:pPr marL="0" indent="0">
              <a:buNone/>
            </a:pPr>
            <a:endParaRPr lang="en-US" sz="2000" i="1" dirty="0"/>
          </a:p>
          <a:p>
            <a:pPr marL="0" indent="0">
              <a:buNone/>
            </a:pPr>
            <a:endParaRPr lang="en-US" sz="2000" i="1" dirty="0"/>
          </a:p>
        </p:txBody>
      </p:sp>
      <p:pic>
        <p:nvPicPr>
          <p:cNvPr id="4" name="Picture 3">
            <a:extLst>
              <a:ext uri="{FF2B5EF4-FFF2-40B4-BE49-F238E27FC236}">
                <a16:creationId xmlns:a16="http://schemas.microsoft.com/office/drawing/2014/main" id="{742A860A-42DF-467C-B29A-011423CD7D7D}"/>
              </a:ext>
            </a:extLst>
          </p:cNvPr>
          <p:cNvPicPr>
            <a:picLocks noChangeAspect="1"/>
          </p:cNvPicPr>
          <p:nvPr/>
        </p:nvPicPr>
        <p:blipFill rotWithShape="1">
          <a:blip r:embed="rId3"/>
          <a:srcRect b="18943"/>
          <a:stretch/>
        </p:blipFill>
        <p:spPr>
          <a:xfrm>
            <a:off x="2258884" y="1804416"/>
            <a:ext cx="8577438" cy="2377655"/>
          </a:xfrm>
          <a:prstGeom prst="rect">
            <a:avLst/>
          </a:prstGeom>
        </p:spPr>
      </p:pic>
    </p:spTree>
    <p:extLst>
      <p:ext uri="{BB962C8B-B14F-4D97-AF65-F5344CB8AC3E}">
        <p14:creationId xmlns:p14="http://schemas.microsoft.com/office/powerpoint/2010/main" val="2827927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300" b="1" dirty="0"/>
              <a:t>Objectives</a:t>
            </a:r>
          </a:p>
        </p:txBody>
      </p:sp>
      <p:sp>
        <p:nvSpPr>
          <p:cNvPr id="3" name="Content Placeholder 2"/>
          <p:cNvSpPr>
            <a:spLocks noGrp="1"/>
          </p:cNvSpPr>
          <p:nvPr>
            <p:ph idx="1"/>
          </p:nvPr>
        </p:nvSpPr>
        <p:spPr/>
        <p:txBody>
          <a:bodyPr>
            <a:normAutofit/>
          </a:bodyPr>
          <a:lstStyle/>
          <a:p>
            <a:pPr>
              <a:lnSpc>
                <a:spcPct val="110000"/>
              </a:lnSpc>
              <a:spcBef>
                <a:spcPts val="900"/>
              </a:spcBef>
            </a:pPr>
            <a:r>
              <a:rPr lang="en-US" sz="3600" dirty="0"/>
              <a:t>Provide history and background of Zero Suicide &amp; Care Pathways</a:t>
            </a:r>
          </a:p>
          <a:p>
            <a:pPr>
              <a:lnSpc>
                <a:spcPct val="150000"/>
              </a:lnSpc>
              <a:spcBef>
                <a:spcPts val="900"/>
              </a:spcBef>
            </a:pPr>
            <a:r>
              <a:rPr lang="en-US" sz="3600" dirty="0"/>
              <a:t>Review the Pathway &amp; Pathway Processes</a:t>
            </a:r>
          </a:p>
          <a:p>
            <a:pPr>
              <a:lnSpc>
                <a:spcPct val="150000"/>
              </a:lnSpc>
              <a:spcBef>
                <a:spcPts val="900"/>
              </a:spcBef>
            </a:pPr>
            <a:r>
              <a:rPr lang="en-US" sz="3600" dirty="0"/>
              <a:t>Clarify Roles &amp; Expectations</a:t>
            </a:r>
          </a:p>
          <a:p>
            <a:pPr>
              <a:lnSpc>
                <a:spcPct val="150000"/>
              </a:lnSpc>
              <a:spcBef>
                <a:spcPts val="900"/>
              </a:spcBef>
            </a:pPr>
            <a:r>
              <a:rPr lang="en-US" sz="3600" dirty="0"/>
              <a:t>Review Avatar Functionality</a:t>
            </a:r>
          </a:p>
        </p:txBody>
      </p:sp>
    </p:spTree>
    <p:extLst>
      <p:ext uri="{BB962C8B-B14F-4D97-AF65-F5344CB8AC3E}">
        <p14:creationId xmlns:p14="http://schemas.microsoft.com/office/powerpoint/2010/main" val="7624723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47F3B-2696-3547-BEAD-9E0CB224330B}"/>
              </a:ext>
            </a:extLst>
          </p:cNvPr>
          <p:cNvSpPr>
            <a:spLocks noGrp="1"/>
          </p:cNvSpPr>
          <p:nvPr>
            <p:ph type="title"/>
          </p:nvPr>
        </p:nvSpPr>
        <p:spPr>
          <a:xfrm>
            <a:off x="1676400" y="354614"/>
            <a:ext cx="10378580" cy="1325563"/>
          </a:xfrm>
        </p:spPr>
        <p:txBody>
          <a:bodyPr>
            <a:normAutofit/>
          </a:bodyPr>
          <a:lstStyle/>
          <a:p>
            <a:r>
              <a:rPr lang="en-US" sz="4300" b="1" dirty="0"/>
              <a:t>SCP Resources</a:t>
            </a:r>
          </a:p>
        </p:txBody>
      </p:sp>
      <p:sp>
        <p:nvSpPr>
          <p:cNvPr id="3" name="Content Placeholder 2">
            <a:extLst>
              <a:ext uri="{FF2B5EF4-FFF2-40B4-BE49-F238E27FC236}">
                <a16:creationId xmlns:a16="http://schemas.microsoft.com/office/drawing/2014/main" id="{0602D900-BC90-C344-BC98-48ADDBEC5BD6}"/>
              </a:ext>
            </a:extLst>
          </p:cNvPr>
          <p:cNvSpPr>
            <a:spLocks noGrp="1"/>
          </p:cNvSpPr>
          <p:nvPr>
            <p:ph idx="1"/>
          </p:nvPr>
        </p:nvSpPr>
        <p:spPr>
          <a:xfrm>
            <a:off x="1282117" y="1774907"/>
            <a:ext cx="10563042" cy="4558781"/>
          </a:xfrm>
        </p:spPr>
        <p:txBody>
          <a:bodyPr>
            <a:normAutofit/>
          </a:bodyPr>
          <a:lstStyle/>
          <a:p>
            <a:pPr lvl="1"/>
            <a:r>
              <a:rPr lang="en-US" sz="1900" dirty="0">
                <a:sym typeface="Wingdings" panose="05000000000000000000" pitchFamily="2" charset="2"/>
              </a:rPr>
              <a:t>All resources are available under the Clinical Resources Library located on the </a:t>
            </a:r>
            <a:r>
              <a:rPr lang="en-US" sz="1900" dirty="0" err="1">
                <a:sym typeface="Wingdings" panose="05000000000000000000" pitchFamily="2" charset="2"/>
              </a:rPr>
              <a:t>BurrellNet</a:t>
            </a:r>
            <a:r>
              <a:rPr lang="en-US" sz="1900" dirty="0">
                <a:sym typeface="Wingdings" panose="05000000000000000000" pitchFamily="2" charset="2"/>
              </a:rPr>
              <a:t> - SCP Clinical Resources Library or </a:t>
            </a:r>
            <a:r>
              <a:rPr lang="en-US" sz="1900" dirty="0" err="1">
                <a:sym typeface="Wingdings" panose="05000000000000000000" pitchFamily="2" charset="2"/>
              </a:rPr>
              <a:t>BurrellNet</a:t>
            </a:r>
            <a:r>
              <a:rPr lang="en-US" sz="1900" dirty="0">
                <a:sym typeface="Wingdings" panose="05000000000000000000" pitchFamily="2" charset="2"/>
              </a:rPr>
              <a:t>  Departments  Clinical Resources  Clinical Resources Library  Supportive Care Pathway</a:t>
            </a:r>
          </a:p>
          <a:p>
            <a:pPr lvl="2"/>
            <a:r>
              <a:rPr lang="en-US" sz="1500" dirty="0">
                <a:sym typeface="Wingdings" panose="05000000000000000000" pitchFamily="2" charset="2"/>
              </a:rPr>
              <a:t>Training PowerPoint</a:t>
            </a:r>
          </a:p>
          <a:p>
            <a:pPr lvl="2"/>
            <a:r>
              <a:rPr lang="en-US" sz="1500" dirty="0">
                <a:sym typeface="Wingdings" panose="05000000000000000000" pitchFamily="2" charset="2"/>
              </a:rPr>
              <a:t>Link to Training Video</a:t>
            </a:r>
          </a:p>
          <a:p>
            <a:pPr lvl="2"/>
            <a:r>
              <a:rPr lang="en-US" sz="1500" dirty="0">
                <a:sym typeface="Wingdings" panose="05000000000000000000" pitchFamily="2" charset="2"/>
              </a:rPr>
              <a:t>Supportive Care Pathway Flowchart</a:t>
            </a:r>
          </a:p>
          <a:p>
            <a:pPr lvl="2"/>
            <a:r>
              <a:rPr lang="en-US" sz="1500" dirty="0">
                <a:sym typeface="Wingdings" panose="05000000000000000000" pitchFamily="2" charset="2"/>
              </a:rPr>
              <a:t>Supportive Care Pathway FAQ Document</a:t>
            </a:r>
          </a:p>
          <a:p>
            <a:pPr lvl="2"/>
            <a:r>
              <a:rPr lang="en-US" sz="1500" dirty="0">
                <a:sym typeface="Wingdings" panose="05000000000000000000" pitchFamily="2" charset="2"/>
              </a:rPr>
              <a:t>Supportive Care Pathway Client Handouts</a:t>
            </a:r>
          </a:p>
          <a:p>
            <a:pPr lvl="2"/>
            <a:r>
              <a:rPr lang="en-US" sz="1500" dirty="0">
                <a:sym typeface="Wingdings" panose="05000000000000000000" pitchFamily="2" charset="2"/>
              </a:rPr>
              <a:t>Supportive Care Pathway </a:t>
            </a:r>
            <a:r>
              <a:rPr lang="en-US" sz="1500" dirty="0" err="1">
                <a:sym typeface="Wingdings" panose="05000000000000000000" pitchFamily="2" charset="2"/>
              </a:rPr>
              <a:t>myAvatar</a:t>
            </a:r>
            <a:r>
              <a:rPr lang="en-US" sz="1500" dirty="0">
                <a:sym typeface="Wingdings" panose="05000000000000000000" pitchFamily="2" charset="2"/>
              </a:rPr>
              <a:t> Guide</a:t>
            </a:r>
          </a:p>
          <a:p>
            <a:pPr lvl="2"/>
            <a:r>
              <a:rPr lang="en-US" sz="1500" dirty="0">
                <a:sym typeface="Wingdings" panose="05000000000000000000" pitchFamily="2" charset="2"/>
              </a:rPr>
              <a:t>Supportive Care Pathway Crisis Follow-Up Form </a:t>
            </a:r>
          </a:p>
          <a:p>
            <a:pPr lvl="1"/>
            <a:r>
              <a:rPr lang="en-US" sz="1900" dirty="0">
                <a:sym typeface="Wingdings" panose="05000000000000000000" pitchFamily="2" charset="2"/>
              </a:rPr>
              <a:t>Department Champions</a:t>
            </a:r>
          </a:p>
          <a:p>
            <a:pPr lvl="2">
              <a:lnSpc>
                <a:spcPct val="100000"/>
              </a:lnSpc>
              <a:spcBef>
                <a:spcPts val="0"/>
              </a:spcBef>
            </a:pPr>
            <a:r>
              <a:rPr lang="en-US" sz="1500" dirty="0">
                <a:sym typeface="Wingdings" panose="05000000000000000000" pitchFamily="2" charset="2"/>
              </a:rPr>
              <a:t>Each Department has identified Supportive Care </a:t>
            </a:r>
          </a:p>
          <a:p>
            <a:pPr marL="914400" lvl="2" indent="0">
              <a:lnSpc>
                <a:spcPct val="100000"/>
              </a:lnSpc>
              <a:spcBef>
                <a:spcPts val="0"/>
              </a:spcBef>
              <a:buNone/>
            </a:pPr>
            <a:r>
              <a:rPr lang="en-US" sz="1500" dirty="0">
                <a:sym typeface="Wingdings" panose="05000000000000000000" pitchFamily="2" charset="2"/>
              </a:rPr>
              <a:t>     Pathway Champions. Please reach out to your </a:t>
            </a:r>
          </a:p>
          <a:p>
            <a:pPr marL="914400" lvl="2" indent="0">
              <a:lnSpc>
                <a:spcPct val="100000"/>
              </a:lnSpc>
              <a:spcBef>
                <a:spcPts val="0"/>
              </a:spcBef>
              <a:buNone/>
            </a:pPr>
            <a:r>
              <a:rPr lang="en-US" sz="1500" dirty="0">
                <a:sym typeface="Wingdings" panose="05000000000000000000" pitchFamily="2" charset="2"/>
              </a:rPr>
              <a:t>     department leadership to identify current champions.</a:t>
            </a:r>
          </a:p>
          <a:p>
            <a:pPr lvl="1"/>
            <a:r>
              <a:rPr lang="en-US" sz="1900" b="1" dirty="0">
                <a:sym typeface="Wingdings" panose="05000000000000000000" pitchFamily="2" charset="2"/>
              </a:rPr>
              <a:t>Supportive Care Pathway Consult Group (email group)</a:t>
            </a:r>
          </a:p>
          <a:p>
            <a:pPr lvl="2"/>
            <a:r>
              <a:rPr lang="en-US" sz="1500" u="sng" dirty="0">
                <a:sym typeface="Wingdings" panose="05000000000000000000" pitchFamily="2" charset="2"/>
              </a:rPr>
              <a:t>SupportiveCarePathwayConsult@burrellcenter.com</a:t>
            </a:r>
          </a:p>
          <a:p>
            <a:pPr lvl="1"/>
            <a:endParaRPr lang="en-US" sz="1900" dirty="0">
              <a:sym typeface="Wingdings" panose="05000000000000000000" pitchFamily="2" charset="2"/>
            </a:endParaRPr>
          </a:p>
          <a:p>
            <a:pPr lvl="3"/>
            <a:endParaRPr lang="en-US" sz="1600" dirty="0">
              <a:sym typeface="Wingdings" panose="05000000000000000000" pitchFamily="2" charset="2"/>
            </a:endParaRPr>
          </a:p>
        </p:txBody>
      </p:sp>
      <p:pic>
        <p:nvPicPr>
          <p:cNvPr id="10" name="Picture 9">
            <a:extLst>
              <a:ext uri="{FF2B5EF4-FFF2-40B4-BE49-F238E27FC236}">
                <a16:creationId xmlns:a16="http://schemas.microsoft.com/office/drawing/2014/main" id="{87911B90-681D-407B-B29D-F67B16AB2237}"/>
              </a:ext>
            </a:extLst>
          </p:cNvPr>
          <p:cNvPicPr>
            <a:picLocks noChangeAspect="1"/>
          </p:cNvPicPr>
          <p:nvPr/>
        </p:nvPicPr>
        <p:blipFill>
          <a:blip r:embed="rId2"/>
          <a:stretch>
            <a:fillRect/>
          </a:stretch>
        </p:blipFill>
        <p:spPr>
          <a:xfrm>
            <a:off x="6844670" y="2660213"/>
            <a:ext cx="5000489" cy="2613893"/>
          </a:xfrm>
          <a:prstGeom prst="rect">
            <a:avLst/>
          </a:prstGeom>
          <a:ln w="127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6181894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FF1F8-26FB-4E15-9AD6-E1546E935DE8}"/>
              </a:ext>
            </a:extLst>
          </p:cNvPr>
          <p:cNvSpPr>
            <a:spLocks noGrp="1"/>
          </p:cNvSpPr>
          <p:nvPr>
            <p:ph type="title"/>
          </p:nvPr>
        </p:nvSpPr>
        <p:spPr>
          <a:xfrm>
            <a:off x="1676400" y="1024870"/>
            <a:ext cx="10053145" cy="2852737"/>
          </a:xfrm>
        </p:spPr>
        <p:txBody>
          <a:bodyPr>
            <a:normAutofit/>
          </a:bodyPr>
          <a:lstStyle/>
          <a:p>
            <a:pPr algn="ctr"/>
            <a:r>
              <a:rPr lang="en-US" sz="8800" dirty="0"/>
              <a:t>Questions?</a:t>
            </a:r>
          </a:p>
        </p:txBody>
      </p:sp>
    </p:spTree>
    <p:extLst>
      <p:ext uri="{BB962C8B-B14F-4D97-AF65-F5344CB8AC3E}">
        <p14:creationId xmlns:p14="http://schemas.microsoft.com/office/powerpoint/2010/main" val="977120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47F3B-2696-3547-BEAD-9E0CB224330B}"/>
              </a:ext>
            </a:extLst>
          </p:cNvPr>
          <p:cNvSpPr>
            <a:spLocks noGrp="1"/>
          </p:cNvSpPr>
          <p:nvPr>
            <p:ph type="title"/>
          </p:nvPr>
        </p:nvSpPr>
        <p:spPr>
          <a:xfrm>
            <a:off x="1579179" y="0"/>
            <a:ext cx="10363200" cy="1325563"/>
          </a:xfrm>
        </p:spPr>
        <p:txBody>
          <a:bodyPr>
            <a:normAutofit fontScale="90000"/>
          </a:bodyPr>
          <a:lstStyle/>
          <a:p>
            <a:r>
              <a:rPr lang="en-US" sz="4800" b="1" dirty="0"/>
              <a:t>Zero Suicide &amp; Care Pathway Overview</a:t>
            </a:r>
          </a:p>
        </p:txBody>
      </p:sp>
      <p:sp>
        <p:nvSpPr>
          <p:cNvPr id="3" name="Content Placeholder 2">
            <a:extLst>
              <a:ext uri="{FF2B5EF4-FFF2-40B4-BE49-F238E27FC236}">
                <a16:creationId xmlns:a16="http://schemas.microsoft.com/office/drawing/2014/main" id="{0602D900-BC90-C344-BC98-48ADDBEC5BD6}"/>
              </a:ext>
            </a:extLst>
          </p:cNvPr>
          <p:cNvSpPr>
            <a:spLocks noGrp="1"/>
          </p:cNvSpPr>
          <p:nvPr>
            <p:ph idx="1"/>
          </p:nvPr>
        </p:nvSpPr>
        <p:spPr>
          <a:xfrm>
            <a:off x="1676400" y="1093335"/>
            <a:ext cx="10168759" cy="4111161"/>
          </a:xfrm>
        </p:spPr>
        <p:txBody>
          <a:bodyPr>
            <a:normAutofit/>
          </a:bodyPr>
          <a:lstStyle/>
          <a:p>
            <a:r>
              <a:rPr lang="en-US" sz="3600" dirty="0"/>
              <a:t>What is Zero Suicide?</a:t>
            </a:r>
          </a:p>
          <a:p>
            <a:pPr lvl="1"/>
            <a:r>
              <a:rPr lang="en-US" sz="2800" dirty="0"/>
              <a:t>Developed in 2012 by Suicide Prevention advocacy groups at the National Level and is now implemented in over a thousand systems in the US and around the world</a:t>
            </a:r>
          </a:p>
          <a:p>
            <a:pPr lvl="1"/>
            <a:r>
              <a:rPr lang="en-US" sz="3200" dirty="0"/>
              <a:t>Rooted in 7 Essential Elements</a:t>
            </a:r>
          </a:p>
        </p:txBody>
      </p:sp>
      <p:pic>
        <p:nvPicPr>
          <p:cNvPr id="1028" name="Picture 4" descr="toolkit circle puzzle color">
            <a:extLst>
              <a:ext uri="{FF2B5EF4-FFF2-40B4-BE49-F238E27FC236}">
                <a16:creationId xmlns:a16="http://schemas.microsoft.com/office/drawing/2014/main" id="{07FBC02F-A989-4B83-B245-FD49322DCE0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15543" y="3340867"/>
            <a:ext cx="3396342" cy="35171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4618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CEE7E-E968-4570-9A27-823D5FE4C5C2}"/>
              </a:ext>
            </a:extLst>
          </p:cNvPr>
          <p:cNvSpPr>
            <a:spLocks noGrp="1"/>
          </p:cNvSpPr>
          <p:nvPr>
            <p:ph type="title"/>
          </p:nvPr>
        </p:nvSpPr>
        <p:spPr/>
        <p:txBody>
          <a:bodyPr/>
          <a:lstStyle/>
          <a:p>
            <a:pPr algn="ctr"/>
            <a:r>
              <a:rPr lang="en-US" b="1" dirty="0"/>
              <a:t>Care Pathway Model</a:t>
            </a:r>
          </a:p>
        </p:txBody>
      </p:sp>
      <p:sp>
        <p:nvSpPr>
          <p:cNvPr id="3" name="Content Placeholder 2">
            <a:extLst>
              <a:ext uri="{FF2B5EF4-FFF2-40B4-BE49-F238E27FC236}">
                <a16:creationId xmlns:a16="http://schemas.microsoft.com/office/drawing/2014/main" id="{E89F2A72-ABD1-4FC0-AB1D-A95B69ABB753}"/>
              </a:ext>
            </a:extLst>
          </p:cNvPr>
          <p:cNvSpPr>
            <a:spLocks noGrp="1"/>
          </p:cNvSpPr>
          <p:nvPr>
            <p:ph idx="1"/>
          </p:nvPr>
        </p:nvSpPr>
        <p:spPr/>
        <p:txBody>
          <a:bodyPr>
            <a:normAutofit/>
          </a:bodyPr>
          <a:lstStyle/>
          <a:p>
            <a:pPr lvl="1"/>
            <a:r>
              <a:rPr lang="en-US" sz="3600" dirty="0"/>
              <a:t>A care pathway is a standardized set of processes or guidelines applied to a group of clients with a similar condition</a:t>
            </a:r>
          </a:p>
          <a:p>
            <a:pPr lvl="1"/>
            <a:r>
              <a:rPr lang="en-US" sz="3600" dirty="0"/>
              <a:t>Inspired in 1985 New England Medical Center in Boston (medical and nursing protocols)</a:t>
            </a:r>
          </a:p>
          <a:p>
            <a:pPr lvl="1"/>
            <a:r>
              <a:rPr lang="en-US" sz="3600" dirty="0"/>
              <a:t>Utilized by healthcare systems to manage quality of care</a:t>
            </a:r>
          </a:p>
          <a:p>
            <a:pPr lvl="1"/>
            <a:endParaRPr lang="en-US" sz="3600" dirty="0"/>
          </a:p>
          <a:p>
            <a:pPr lvl="1"/>
            <a:endParaRPr lang="en-US" sz="3600" dirty="0"/>
          </a:p>
          <a:p>
            <a:endParaRPr lang="en-US" dirty="0"/>
          </a:p>
        </p:txBody>
      </p:sp>
    </p:spTree>
    <p:extLst>
      <p:ext uri="{BB962C8B-B14F-4D97-AF65-F5344CB8AC3E}">
        <p14:creationId xmlns:p14="http://schemas.microsoft.com/office/powerpoint/2010/main" val="38887877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47F3B-2696-3547-BEAD-9E0CB224330B}"/>
              </a:ext>
            </a:extLst>
          </p:cNvPr>
          <p:cNvSpPr>
            <a:spLocks noGrp="1"/>
          </p:cNvSpPr>
          <p:nvPr>
            <p:ph type="title"/>
          </p:nvPr>
        </p:nvSpPr>
        <p:spPr/>
        <p:txBody>
          <a:bodyPr>
            <a:normAutofit/>
          </a:bodyPr>
          <a:lstStyle/>
          <a:p>
            <a:r>
              <a:rPr lang="en-US" sz="4300" b="1" dirty="0"/>
              <a:t>Care Pathway Model continued</a:t>
            </a:r>
          </a:p>
        </p:txBody>
      </p:sp>
      <p:sp>
        <p:nvSpPr>
          <p:cNvPr id="3" name="Content Placeholder 2">
            <a:extLst>
              <a:ext uri="{FF2B5EF4-FFF2-40B4-BE49-F238E27FC236}">
                <a16:creationId xmlns:a16="http://schemas.microsoft.com/office/drawing/2014/main" id="{0602D900-BC90-C344-BC98-48ADDBEC5BD6}"/>
              </a:ext>
            </a:extLst>
          </p:cNvPr>
          <p:cNvSpPr>
            <a:spLocks noGrp="1"/>
          </p:cNvSpPr>
          <p:nvPr>
            <p:ph idx="1"/>
          </p:nvPr>
        </p:nvSpPr>
        <p:spPr>
          <a:xfrm>
            <a:off x="1676400" y="1680177"/>
            <a:ext cx="10395359" cy="4474891"/>
          </a:xfrm>
        </p:spPr>
        <p:txBody>
          <a:bodyPr>
            <a:noAutofit/>
          </a:bodyPr>
          <a:lstStyle/>
          <a:p>
            <a:r>
              <a:rPr lang="en-US" sz="3600" dirty="0"/>
              <a:t>What is a Supportive Care Pathway?</a:t>
            </a:r>
          </a:p>
          <a:p>
            <a:pPr lvl="1">
              <a:lnSpc>
                <a:spcPct val="100000"/>
              </a:lnSpc>
              <a:spcBef>
                <a:spcPts val="600"/>
              </a:spcBef>
            </a:pPr>
            <a:r>
              <a:rPr lang="en-US" sz="3600" dirty="0"/>
              <a:t>Tool to guide treatment for clients at risk for suicidal behaviors</a:t>
            </a:r>
          </a:p>
          <a:p>
            <a:pPr lvl="1">
              <a:lnSpc>
                <a:spcPct val="100000"/>
              </a:lnSpc>
              <a:spcBef>
                <a:spcPts val="600"/>
              </a:spcBef>
            </a:pPr>
            <a:r>
              <a:rPr lang="en-US" sz="3600" dirty="0"/>
              <a:t>Outlines parameters for a client’s experience on the pathway</a:t>
            </a:r>
          </a:p>
        </p:txBody>
      </p:sp>
    </p:spTree>
    <p:extLst>
      <p:ext uri="{BB962C8B-B14F-4D97-AF65-F5344CB8AC3E}">
        <p14:creationId xmlns:p14="http://schemas.microsoft.com/office/powerpoint/2010/main" val="38407525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47F3B-2696-3547-BEAD-9E0CB224330B}"/>
              </a:ext>
            </a:extLst>
          </p:cNvPr>
          <p:cNvSpPr>
            <a:spLocks noGrp="1"/>
          </p:cNvSpPr>
          <p:nvPr>
            <p:ph type="title"/>
          </p:nvPr>
        </p:nvSpPr>
        <p:spPr/>
        <p:txBody>
          <a:bodyPr>
            <a:normAutofit/>
          </a:bodyPr>
          <a:lstStyle/>
          <a:p>
            <a:r>
              <a:rPr lang="en-US" sz="4300" b="1" dirty="0"/>
              <a:t>Care Pathway Model cont’d</a:t>
            </a:r>
          </a:p>
        </p:txBody>
      </p:sp>
      <p:sp>
        <p:nvSpPr>
          <p:cNvPr id="3" name="Content Placeholder 2">
            <a:extLst>
              <a:ext uri="{FF2B5EF4-FFF2-40B4-BE49-F238E27FC236}">
                <a16:creationId xmlns:a16="http://schemas.microsoft.com/office/drawing/2014/main" id="{0602D900-BC90-C344-BC98-48ADDBEC5BD6}"/>
              </a:ext>
            </a:extLst>
          </p:cNvPr>
          <p:cNvSpPr>
            <a:spLocks noGrp="1"/>
          </p:cNvSpPr>
          <p:nvPr>
            <p:ph idx="1"/>
          </p:nvPr>
        </p:nvSpPr>
        <p:spPr>
          <a:xfrm>
            <a:off x="1676400" y="1680177"/>
            <a:ext cx="10395359" cy="4474891"/>
          </a:xfrm>
        </p:spPr>
        <p:txBody>
          <a:bodyPr>
            <a:noAutofit/>
          </a:bodyPr>
          <a:lstStyle/>
          <a:p>
            <a:r>
              <a:rPr lang="en-US" sz="3600" dirty="0"/>
              <a:t>Why implement a Supportive Care Pathway?</a:t>
            </a:r>
          </a:p>
          <a:p>
            <a:pPr lvl="1">
              <a:lnSpc>
                <a:spcPct val="100000"/>
              </a:lnSpc>
              <a:spcBef>
                <a:spcPts val="600"/>
              </a:spcBef>
            </a:pPr>
            <a:r>
              <a:rPr lang="en-US" sz="3600" dirty="0"/>
              <a:t>Improve care for the most at-risk clients</a:t>
            </a:r>
          </a:p>
          <a:p>
            <a:pPr lvl="1">
              <a:lnSpc>
                <a:spcPct val="100000"/>
              </a:lnSpc>
              <a:spcBef>
                <a:spcPts val="600"/>
              </a:spcBef>
            </a:pPr>
            <a:r>
              <a:rPr lang="en-US" sz="3600" dirty="0"/>
              <a:t>Provide staff with clear direction and sufficient resources to provide the best care possible</a:t>
            </a:r>
          </a:p>
          <a:p>
            <a:pPr lvl="1">
              <a:lnSpc>
                <a:spcPct val="100000"/>
              </a:lnSpc>
              <a:spcBef>
                <a:spcPts val="600"/>
              </a:spcBef>
            </a:pPr>
            <a:r>
              <a:rPr lang="en-US" sz="3600" dirty="0"/>
              <a:t>Suicide prevention is </a:t>
            </a:r>
            <a:r>
              <a:rPr lang="en-US" sz="3600" i="1" dirty="0"/>
              <a:t>part of our culture</a:t>
            </a:r>
          </a:p>
          <a:p>
            <a:pPr lvl="1">
              <a:lnSpc>
                <a:spcPct val="100000"/>
              </a:lnSpc>
              <a:spcBef>
                <a:spcPts val="600"/>
              </a:spcBef>
            </a:pPr>
            <a:endParaRPr lang="en-US" sz="3600" i="1" dirty="0"/>
          </a:p>
          <a:p>
            <a:pPr lvl="1">
              <a:lnSpc>
                <a:spcPct val="100000"/>
              </a:lnSpc>
              <a:spcBef>
                <a:spcPts val="600"/>
              </a:spcBef>
            </a:pPr>
            <a:endParaRPr lang="en-US" sz="3600" dirty="0"/>
          </a:p>
        </p:txBody>
      </p:sp>
    </p:spTree>
    <p:extLst>
      <p:ext uri="{BB962C8B-B14F-4D97-AF65-F5344CB8AC3E}">
        <p14:creationId xmlns:p14="http://schemas.microsoft.com/office/powerpoint/2010/main" val="1719957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3E495E"/>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D35D501-1D3F-41E8-B018-A5AAC0C1B049}"/>
              </a:ext>
            </a:extLst>
          </p:cNvPr>
          <p:cNvPicPr>
            <a:picLocks noChangeAspect="1"/>
          </p:cNvPicPr>
          <p:nvPr/>
        </p:nvPicPr>
        <p:blipFill>
          <a:blip r:embed="rId2"/>
          <a:stretch>
            <a:fillRect/>
          </a:stretch>
        </p:blipFill>
        <p:spPr>
          <a:xfrm>
            <a:off x="3435213" y="0"/>
            <a:ext cx="5153791" cy="6858000"/>
          </a:xfrm>
          <a:prstGeom prst="rect">
            <a:avLst/>
          </a:prstGeom>
        </p:spPr>
      </p:pic>
      <p:pic>
        <p:nvPicPr>
          <p:cNvPr id="8" name="Picture 7">
            <a:extLst>
              <a:ext uri="{FF2B5EF4-FFF2-40B4-BE49-F238E27FC236}">
                <a16:creationId xmlns:a16="http://schemas.microsoft.com/office/drawing/2014/main" id="{64B7CDA0-0CA0-41A5-A6CB-6B055048AF2E}"/>
              </a:ext>
            </a:extLst>
          </p:cNvPr>
          <p:cNvPicPr>
            <a:picLocks noChangeAspect="1"/>
          </p:cNvPicPr>
          <p:nvPr/>
        </p:nvPicPr>
        <p:blipFill>
          <a:blip r:embed="rId3"/>
          <a:stretch>
            <a:fillRect/>
          </a:stretch>
        </p:blipFill>
        <p:spPr>
          <a:xfrm>
            <a:off x="8976788" y="5581650"/>
            <a:ext cx="2124075" cy="1276350"/>
          </a:xfrm>
          <a:prstGeom prst="rect">
            <a:avLst/>
          </a:prstGeom>
        </p:spPr>
      </p:pic>
    </p:spTree>
    <p:extLst>
      <p:ext uri="{BB962C8B-B14F-4D97-AF65-F5344CB8AC3E}">
        <p14:creationId xmlns:p14="http://schemas.microsoft.com/office/powerpoint/2010/main" val="41721313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47F3B-2696-3547-BEAD-9E0CB224330B}"/>
              </a:ext>
            </a:extLst>
          </p:cNvPr>
          <p:cNvSpPr>
            <a:spLocks noGrp="1"/>
          </p:cNvSpPr>
          <p:nvPr>
            <p:ph type="title"/>
          </p:nvPr>
        </p:nvSpPr>
        <p:spPr/>
        <p:txBody>
          <a:bodyPr>
            <a:normAutofit/>
          </a:bodyPr>
          <a:lstStyle/>
          <a:p>
            <a:r>
              <a:rPr lang="en-US" sz="4300" b="1" dirty="0"/>
              <a:t>Pathway Process: Enrollment</a:t>
            </a:r>
          </a:p>
        </p:txBody>
      </p:sp>
      <p:sp>
        <p:nvSpPr>
          <p:cNvPr id="3" name="Content Placeholder 2">
            <a:extLst>
              <a:ext uri="{FF2B5EF4-FFF2-40B4-BE49-F238E27FC236}">
                <a16:creationId xmlns:a16="http://schemas.microsoft.com/office/drawing/2014/main" id="{0602D900-BC90-C344-BC98-48ADDBEC5BD6}"/>
              </a:ext>
            </a:extLst>
          </p:cNvPr>
          <p:cNvSpPr>
            <a:spLocks noGrp="1"/>
          </p:cNvSpPr>
          <p:nvPr>
            <p:ph idx="1"/>
          </p:nvPr>
        </p:nvSpPr>
        <p:spPr>
          <a:xfrm>
            <a:off x="1325461" y="1766518"/>
            <a:ext cx="10792647" cy="4939082"/>
          </a:xfrm>
        </p:spPr>
        <p:txBody>
          <a:bodyPr>
            <a:normAutofit fontScale="70000" lnSpcReduction="20000"/>
          </a:bodyPr>
          <a:lstStyle/>
          <a:p>
            <a:pPr lvl="1"/>
            <a:r>
              <a:rPr lang="en-US" b="1" dirty="0"/>
              <a:t>Step 1 - How does a client get on the pathway?</a:t>
            </a:r>
          </a:p>
          <a:p>
            <a:pPr lvl="2"/>
            <a:r>
              <a:rPr lang="en-US" dirty="0"/>
              <a:t>Any provider administering the PHQ9 where the client scores 10+ </a:t>
            </a:r>
            <a:r>
              <a:rPr lang="en-US" dirty="0">
                <a:sym typeface="Wingdings" panose="05000000000000000000" pitchFamily="2" charset="2"/>
              </a:rPr>
              <a:t> Columbia - Moderate or High Risk, can place the client on the Pathway</a:t>
            </a:r>
          </a:p>
          <a:p>
            <a:pPr marL="0" indent="-91440">
              <a:spcAft>
                <a:spcPts val="600"/>
              </a:spcAft>
              <a:buNone/>
            </a:pPr>
            <a:r>
              <a:rPr lang="en-US" dirty="0">
                <a:sym typeface="Wingdings" panose="05000000000000000000" pitchFamily="2" charset="2"/>
              </a:rPr>
              <a:t>	</a:t>
            </a:r>
            <a:r>
              <a:rPr lang="en-US" sz="2600" b="1" u="sng" dirty="0">
                <a:sym typeface="Wingdings" panose="05000000000000000000" pitchFamily="2" charset="2"/>
              </a:rPr>
              <a:t>OR</a:t>
            </a:r>
            <a:endParaRPr lang="en-US" b="1" dirty="0">
              <a:sym typeface="Wingdings" panose="05000000000000000000" pitchFamily="2" charset="2"/>
            </a:endParaRPr>
          </a:p>
          <a:p>
            <a:pPr lvl="2">
              <a:spcAft>
                <a:spcPts val="600"/>
              </a:spcAft>
            </a:pPr>
            <a:r>
              <a:rPr lang="en-US" dirty="0">
                <a:sym typeface="Wingdings" panose="05000000000000000000" pitchFamily="2" charset="2"/>
              </a:rPr>
              <a:t>A Licensed Clinician may use clinical judgment to put someone on the Pathway, regardless of screener outcomes, and at any point in course of treatment </a:t>
            </a:r>
          </a:p>
          <a:p>
            <a:pPr marL="822960" lvl="2" indent="0">
              <a:buNone/>
            </a:pPr>
            <a:endParaRPr lang="en-US" dirty="0">
              <a:sym typeface="Wingdings" panose="05000000000000000000" pitchFamily="2" charset="2"/>
            </a:endParaRPr>
          </a:p>
          <a:p>
            <a:pPr lvl="1"/>
            <a:r>
              <a:rPr lang="en-US" b="1" dirty="0">
                <a:sym typeface="Wingdings" panose="05000000000000000000" pitchFamily="2" charset="2"/>
              </a:rPr>
              <a:t>Step 2 – Supportive Care Pathway Client Handout (Adult &amp; Youth Versions)</a:t>
            </a:r>
          </a:p>
          <a:p>
            <a:pPr lvl="2"/>
            <a:r>
              <a:rPr lang="en-US" dirty="0">
                <a:sym typeface="Wingdings" panose="05000000000000000000" pitchFamily="2" charset="2"/>
              </a:rPr>
              <a:t>Provider adding client to pathway is required to review this with the client and guardian (if applicable) at time of moderate/high risk Columbia </a:t>
            </a:r>
          </a:p>
          <a:p>
            <a:pPr lvl="2"/>
            <a:r>
              <a:rPr lang="en-US" dirty="0">
                <a:sym typeface="Wingdings" panose="05000000000000000000" pitchFamily="2" charset="2"/>
              </a:rPr>
              <a:t>Contact information for a trusted friend or family member is gathered and entered into Avatar at time of appointment – permission form must be updated for individuals not included on current permission form.</a:t>
            </a:r>
          </a:p>
          <a:p>
            <a:pPr lvl="2"/>
            <a:endParaRPr lang="en-US" dirty="0">
              <a:sym typeface="Wingdings" panose="05000000000000000000" pitchFamily="2" charset="2"/>
            </a:endParaRPr>
          </a:p>
          <a:p>
            <a:pPr lvl="1"/>
            <a:r>
              <a:rPr lang="en-US" b="1" dirty="0">
                <a:sym typeface="Wingdings" panose="05000000000000000000" pitchFamily="2" charset="2"/>
              </a:rPr>
              <a:t>Step 3 - Treatment Planning</a:t>
            </a:r>
          </a:p>
          <a:p>
            <a:pPr lvl="2"/>
            <a:r>
              <a:rPr lang="en-US" dirty="0">
                <a:sym typeface="Wingdings" panose="05000000000000000000" pitchFamily="2" charset="2"/>
              </a:rPr>
              <a:t>The primary provider adds a goal or objective relating to the Pathway to the client’s treatment plan</a:t>
            </a:r>
          </a:p>
          <a:p>
            <a:pPr lvl="2"/>
            <a:r>
              <a:rPr lang="en-US" dirty="0">
                <a:sym typeface="Wingdings" panose="05000000000000000000" pitchFamily="2" charset="2"/>
              </a:rPr>
              <a:t>Goals and Objective Samples for Supportive Care Pathway in Treatment Plans:</a:t>
            </a:r>
          </a:p>
          <a:p>
            <a:pPr lvl="2"/>
            <a:r>
              <a:rPr lang="en-US" b="1" dirty="0">
                <a:sym typeface="Wingdings" panose="05000000000000000000" pitchFamily="2" charset="2"/>
              </a:rPr>
              <a:t>NOTE: </a:t>
            </a:r>
            <a:r>
              <a:rPr lang="en-US" dirty="0">
                <a:sym typeface="Wingdings" panose="05000000000000000000" pitchFamily="2" charset="2"/>
              </a:rPr>
              <a:t>These are just samples of how to format your goals and objectives. These are not to be copy and pasted</a:t>
            </a:r>
          </a:p>
          <a:p>
            <a:pPr marL="1371600" lvl="3" indent="0">
              <a:lnSpc>
                <a:spcPct val="120000"/>
              </a:lnSpc>
              <a:spcBef>
                <a:spcPts val="0"/>
              </a:spcBef>
              <a:buNone/>
            </a:pPr>
            <a:endParaRPr lang="en-US" sz="600" b="1" dirty="0"/>
          </a:p>
          <a:p>
            <a:pPr marL="1371600" lvl="3" indent="0">
              <a:buNone/>
            </a:pPr>
            <a:r>
              <a:rPr lang="en-US" sz="1600" b="1" dirty="0"/>
              <a:t>Goal:</a:t>
            </a:r>
            <a:r>
              <a:rPr lang="en-US" sz="1600" dirty="0"/>
              <a:t> Reduction of suicidal risk factors and monitoring suicidal risk factors as client is on the suicide care pathway. </a:t>
            </a:r>
          </a:p>
          <a:p>
            <a:pPr marL="1371600" lvl="3" indent="0">
              <a:buNone/>
            </a:pPr>
            <a:r>
              <a:rPr lang="en-US" sz="1600" b="1" dirty="0"/>
              <a:t>Objective:</a:t>
            </a:r>
            <a:r>
              <a:rPr lang="en-US" sz="1600" dirty="0"/>
              <a:t> Client will be screened using the Columbia Suicide Screener at every session until the client’s </a:t>
            </a:r>
          </a:p>
          <a:p>
            <a:pPr marL="1371600" lvl="3" indent="0">
              <a:buNone/>
            </a:pPr>
            <a:r>
              <a:rPr lang="en-US" sz="1600" dirty="0"/>
              <a:t>	       risk factors/scores have reduced.</a:t>
            </a:r>
          </a:p>
          <a:p>
            <a:pPr marL="1371600" lvl="3" indent="0">
              <a:buNone/>
            </a:pPr>
            <a:r>
              <a:rPr lang="en-US" sz="1600" b="1" dirty="0"/>
              <a:t>Objective:</a:t>
            </a:r>
            <a:r>
              <a:rPr lang="en-US" sz="1600" dirty="0"/>
              <a:t> Client will be asked about suicidal ideation at every visit until the next treatment plan review. </a:t>
            </a:r>
          </a:p>
          <a:p>
            <a:pPr marL="1371600" lvl="3" indent="0">
              <a:buNone/>
            </a:pPr>
            <a:r>
              <a:rPr lang="en-US" sz="1600" b="1" dirty="0"/>
              <a:t>Objective:</a:t>
            </a:r>
            <a:r>
              <a:rPr lang="en-US" sz="1600" dirty="0"/>
              <a:t> Provider will have contact with client (predetermined timeframe: once a week/once a month) to </a:t>
            </a:r>
          </a:p>
          <a:p>
            <a:pPr marL="1371600" lvl="3" indent="0">
              <a:buNone/>
            </a:pPr>
            <a:r>
              <a:rPr lang="en-US" sz="1600" dirty="0"/>
              <a:t>                   assess suicidal ideation and client’s emotional state for the next 90 days. </a:t>
            </a:r>
          </a:p>
          <a:p>
            <a:pPr marL="822960" lvl="2" indent="0">
              <a:buNone/>
            </a:pPr>
            <a:endParaRPr lang="en-US" sz="1600" dirty="0">
              <a:sym typeface="Wingdings" panose="05000000000000000000" pitchFamily="2" charset="2"/>
            </a:endParaRPr>
          </a:p>
          <a:p>
            <a:pPr marL="0" indent="0">
              <a:buNone/>
            </a:pPr>
            <a:endParaRPr lang="en-US" sz="4000" dirty="0"/>
          </a:p>
          <a:p>
            <a:pPr marL="0" indent="0">
              <a:buNone/>
            </a:pPr>
            <a:endParaRPr lang="en-US" sz="4000" dirty="0"/>
          </a:p>
        </p:txBody>
      </p:sp>
    </p:spTree>
    <p:extLst>
      <p:ext uri="{BB962C8B-B14F-4D97-AF65-F5344CB8AC3E}">
        <p14:creationId xmlns:p14="http://schemas.microsoft.com/office/powerpoint/2010/main" val="28547553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F357EC7E6197C48A4C244925F8D5BE5" ma:contentTypeVersion="21" ma:contentTypeDescription="Create a new document." ma:contentTypeScope="" ma:versionID="7daf3e78d440628aa57e9da287afab64">
  <xsd:schema xmlns:xsd="http://www.w3.org/2001/XMLSchema" xmlns:xs="http://www.w3.org/2001/XMLSchema" xmlns:p="http://schemas.microsoft.com/office/2006/metadata/properties" xmlns:ns2="1be5c309-bf0e-486a-b596-09e34e810328" xmlns:ns3="4d0d1eab-6044-4103-a7dd-84728c9398e4" targetNamespace="http://schemas.microsoft.com/office/2006/metadata/properties" ma:root="true" ma:fieldsID="c16e7a85dc68024e95f699d32d0083aa" ns2:_="" ns3:_="">
    <xsd:import namespace="1be5c309-bf0e-486a-b596-09e34e810328"/>
    <xsd:import namespace="4d0d1eab-6044-4103-a7dd-84728c9398e4"/>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TaxCatchAll" minOccurs="0"/>
                <xsd:element ref="ns2:MediaServiceDateTaken" minOccurs="0"/>
                <xsd:element ref="ns2:MediaServiceOCR" minOccurs="0"/>
                <xsd:element ref="ns2:MediaServiceGenerationTime" minOccurs="0"/>
                <xsd:element ref="ns2:MediaServiceEventHashCode" minOccurs="0"/>
                <xsd:element ref="ns2:lcf76f155ced4ddcb4097134ff3c332f" minOccurs="0"/>
                <xsd:element ref="ns2:MediaServiceLocation" minOccurs="0"/>
                <xsd:element ref="ns2:MediaLengthInSeconds" minOccurs="0"/>
                <xsd:element ref="ns2:dd3a1acf541e44569460a424cd8842d1" minOccurs="0"/>
                <xsd:element ref="ns2:MediaServiceDocTag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be5c309-bf0e-486a-b596-09e34e8103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b1469612-62a0-4c26-bdab-2d2e22556af9" ma:termSetId="09814cd3-568e-fe90-9814-8d621ff8fb84" ma:anchorId="fba54fb3-c3e1-fe81-a776-ca4b69148c4d" ma:open="true" ma:isKeyword="false">
      <xsd:complexType>
        <xsd:sequence>
          <xsd:element ref="pc:Terms" minOccurs="0" maxOccurs="1"/>
        </xsd:sequence>
      </xsd:complexType>
    </xsd:element>
    <xsd:element name="MediaServiceLocation" ma:index="19" nillable="true" ma:displayName="Location" ma:indexed="true"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dd3a1acf541e44569460a424cd8842d1" ma:index="22" nillable="true" ma:taxonomy="true" ma:internalName="dd3a1acf541e44569460a424cd8842d1" ma:taxonomyFieldName="EDC_x0020_Solutions_x0020_Initiative" ma:displayName="EDC Solutions Initiative" ma:default="" ma:fieldId="{dd3a1acf-541e-4456-9460-a424cd8842d1}" ma:taxonomyMulti="true" ma:sspId="b1469612-62a0-4c26-bdab-2d2e22556af9" ma:termSetId="8ed8c9ea-7052-4c1d-a4d7-b9c10bffea6f" ma:anchorId="00000000-0000-0000-0000-000000000000" ma:open="true" ma:isKeyword="false">
      <xsd:complexType>
        <xsd:sequence>
          <xsd:element ref="pc:Terms" minOccurs="0" maxOccurs="1"/>
        </xsd:sequence>
      </xsd:complexType>
    </xsd:element>
    <xsd:element name="MediaServiceDocTags" ma:index="23" nillable="true" ma:displayName="MediaServiceDocTags" ma:hidden="true" ma:internalName="MediaServiceDocTags" ma:readOnly="true">
      <xsd:simpleType>
        <xsd:restriction base="dms:Note"/>
      </xsd:simpleType>
    </xsd:element>
    <xsd:element name="MediaServiceBillingMetadata" ma:index="24"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d0d1eab-6044-4103-a7dd-84728c9398e4"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c5d6b437-b435-4cc8-9412-19d8102891a6}" ma:internalName="TaxCatchAll" ma:showField="CatchAllData" ma:web="4d0d1eab-6044-4103-a7dd-84728c9398e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4d0d1eab-6044-4103-a7dd-84728c9398e4">
      <Value>1104</Value>
      <Value>1102</Value>
      <Value>1106</Value>
    </TaxCatchAll>
    <lcf76f155ced4ddcb4097134ff3c332f xmlns="1be5c309-bf0e-486a-b596-09e34e810328">
      <Terms xmlns="http://schemas.microsoft.com/office/infopath/2007/PartnerControls"/>
    </lcf76f155ced4ddcb4097134ff3c332f>
    <dd3a1acf541e44569460a424cd8842d1 xmlns="1be5c309-bf0e-486a-b596-09e34e810328">
      <Terms xmlns="http://schemas.microsoft.com/office/infopath/2007/PartnerControls">
        <TermInfo xmlns="http://schemas.microsoft.com/office/infopath/2007/PartnerControls">
          <TermName xmlns="http://schemas.microsoft.com/office/infopath/2007/PartnerControls">-</TermName>
          <TermId xmlns="http://schemas.microsoft.com/office/infopath/2007/PartnerControls">711a9788-28b3-42be-bbf4-0aaab63f2f34</TermId>
        </TermInfo>
        <TermInfo xmlns="http://schemas.microsoft.com/office/infopath/2007/PartnerControls">
          <TermName xmlns="http://schemas.microsoft.com/office/infopath/2007/PartnerControls">Administration</TermName>
          <TermId xmlns="http://schemas.microsoft.com/office/infopath/2007/PartnerControls">9859b79d-0c00-4002-aa12-b87298161e10</TermId>
        </TermInfo>
        <TermInfo xmlns="http://schemas.microsoft.com/office/infopath/2007/PartnerControls">
          <TermName xmlns="http://schemas.microsoft.com/office/infopath/2007/PartnerControls">IT</TermName>
          <TermId xmlns="http://schemas.microsoft.com/office/infopath/2007/PartnerControls">757ee171-07cd-4d7c-9173-1f2063424d60</TermId>
        </TermInfo>
      </Terms>
    </dd3a1acf541e44569460a424cd8842d1>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36E4F5D-CA34-4FA8-BDC8-C47BCCF033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be5c309-bf0e-486a-b596-09e34e810328"/>
    <ds:schemaRef ds:uri="4d0d1eab-6044-4103-a7dd-84728c9398e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8393BC6-311E-470B-89F3-1FB8B5DAC442}">
  <ds:schemaRefs>
    <ds:schemaRef ds:uri="http://schemas.microsoft.com/office/infopath/2007/PartnerControls"/>
    <ds:schemaRef ds:uri="http://purl.org/dc/elements/1.1/"/>
    <ds:schemaRef ds:uri="http://purl.org/dc/dcmitype/"/>
    <ds:schemaRef ds:uri="http://schemas.microsoft.com/office/2006/metadata/properties"/>
    <ds:schemaRef ds:uri="http://schemas.microsoft.com/office/2006/documentManagement/types"/>
    <ds:schemaRef ds:uri="http://www.w3.org/XML/1998/namespace"/>
    <ds:schemaRef ds:uri="http://schemas.openxmlformats.org/package/2006/metadata/core-properties"/>
    <ds:schemaRef ds:uri="0c8ab0b0-048d-4b04-a108-dee50c847c70"/>
    <ds:schemaRef ds:uri="http://purl.org/dc/terms/"/>
    <ds:schemaRef ds:uri="4d0d1eab-6044-4103-a7dd-84728c9398e4"/>
    <ds:schemaRef ds:uri="1be5c309-bf0e-486a-b596-09e34e810328"/>
  </ds:schemaRefs>
</ds:datastoreItem>
</file>

<file path=customXml/itemProps3.xml><?xml version="1.0" encoding="utf-8"?>
<ds:datastoreItem xmlns:ds="http://schemas.openxmlformats.org/officeDocument/2006/customXml" ds:itemID="{9FA08977-D296-4B9C-BA42-EB334E30651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1534</TotalTime>
  <Words>3775</Words>
  <Application>Microsoft Office PowerPoint</Application>
  <PresentationFormat>Widescreen</PresentationFormat>
  <Paragraphs>354</Paragraphs>
  <Slides>31</Slides>
  <Notes>14</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PowerPoint Presentation</vt:lpstr>
      <vt:lpstr>Why Change the Current Pathway?</vt:lpstr>
      <vt:lpstr>Objectives</vt:lpstr>
      <vt:lpstr>Zero Suicide &amp; Care Pathway Overview</vt:lpstr>
      <vt:lpstr>Care Pathway Model</vt:lpstr>
      <vt:lpstr>Care Pathway Model continued</vt:lpstr>
      <vt:lpstr>Care Pathway Model cont’d</vt:lpstr>
      <vt:lpstr>PowerPoint Presentation</vt:lpstr>
      <vt:lpstr>Pathway Process: Enrollment</vt:lpstr>
      <vt:lpstr>Pathway Process: Enrollment cont’d</vt:lpstr>
      <vt:lpstr>Provider Hierarchy </vt:lpstr>
      <vt:lpstr>Pathway Process: Enrollment cont’d</vt:lpstr>
      <vt:lpstr>Roles &amp; Responsibilities</vt:lpstr>
      <vt:lpstr>Roles &amp; Responsibilities cont’d</vt:lpstr>
      <vt:lpstr>Roles &amp; Responsibilities cont’d</vt:lpstr>
      <vt:lpstr>Roles &amp; Responsibilities cont’d</vt:lpstr>
      <vt:lpstr>Roles &amp; Responsibilities cont’d</vt:lpstr>
      <vt:lpstr>Pathway Enrollment Checklist</vt:lpstr>
      <vt:lpstr>Pathway Process: Contact Requirements</vt:lpstr>
      <vt:lpstr>Pathway Process: Contact Requirements cont’d</vt:lpstr>
      <vt:lpstr>Pathway Process: Contact Requirements cont’d</vt:lpstr>
      <vt:lpstr>Pathway Process: Documentation</vt:lpstr>
      <vt:lpstr>Pathway Process: Client Cancellations &amp; NOS</vt:lpstr>
      <vt:lpstr>Exiting the Pathway</vt:lpstr>
      <vt:lpstr>myAvatar Functions for the Pathway - Enrollment</vt:lpstr>
      <vt:lpstr>myAvatar Functions for the Pathway - Disenrollment</vt:lpstr>
      <vt:lpstr>myAvatar Functions for the Pathway - Supportive Care Pathway Information Form</vt:lpstr>
      <vt:lpstr>myAvatar Functions for the Pathway - Caseload Report</vt:lpstr>
      <vt:lpstr>myAvatar Functions for the Pathway - Supportive Care Pathway Clients Widget</vt:lpstr>
      <vt:lpstr>SCP Resources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Dalton Chronister, BS</cp:lastModifiedBy>
  <cp:revision>167</cp:revision>
  <dcterms:created xsi:type="dcterms:W3CDTF">2018-10-12T14:11:06Z</dcterms:created>
  <dcterms:modified xsi:type="dcterms:W3CDTF">2025-07-21T16:52:09Z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0x0101007F357EC7E6197C48A4C244925F8D5BE5</vt:lpwstr>
  </property>
  <property fmtid="{D5CDD505-2E9C-101B-9397-08002B2CF9AE}" pid="3" name="Order">
    <vt:r8>500</vt:r8>
  </property>
  <property fmtid="{D5CDD505-2E9C-101B-9397-08002B2CF9AE}" pid="4" name="_ExtendedDescription">
    <vt:lpwstr/>
  </property>
  <property fmtid="{D5CDD505-2E9C-101B-9397-08002B2CF9AE}" pid="5" name="MSIP_Label_767387f4-1cc2-4c86-8a36-56148ba74ad7_Enabled">
    <vt:lpwstr>True</vt:lpwstr>
  </property>
  <property fmtid="{D5CDD505-2E9C-101B-9397-08002B2CF9AE}" pid="6" name="MSIP_Label_767387f4-1cc2-4c86-8a36-56148ba74ad7_SiteId">
    <vt:lpwstr>44597b5c-59e5-43d6-8168-d99e3caba933</vt:lpwstr>
  </property>
  <property fmtid="{D5CDD505-2E9C-101B-9397-08002B2CF9AE}" pid="7" name="MSIP_Label_767387f4-1cc2-4c86-8a36-56148ba74ad7_SetDate">
    <vt:lpwstr>2024-08-05T10:38:21Z</vt:lpwstr>
  </property>
  <property fmtid="{D5CDD505-2E9C-101B-9397-08002B2CF9AE}" pid="8" name="MSIP_Label_767387f4-1cc2-4c86-8a36-56148ba74ad7_Name">
    <vt:lpwstr>Client \ Client Default</vt:lpwstr>
  </property>
  <property fmtid="{D5CDD505-2E9C-101B-9397-08002B2CF9AE}" pid="9" name="MSIP_Label_767387f4-1cc2-4c86-8a36-56148ba74ad7_ActionId">
    <vt:lpwstr>8f3e9df4-fb46-42d8-a3fd-8b61614d8592</vt:lpwstr>
  </property>
  <property fmtid="{D5CDD505-2E9C-101B-9397-08002B2CF9AE}" pid="10" name="MSIP_Label_767387f4-1cc2-4c86-8a36-56148ba74ad7_Removed">
    <vt:lpwstr>False</vt:lpwstr>
  </property>
  <property fmtid="{D5CDD505-2E9C-101B-9397-08002B2CF9AE}" pid="11" name="MSIP_Label_767387f4-1cc2-4c86-8a36-56148ba74ad7_Parent">
    <vt:lpwstr>c090053c-c0ee-4153-9f8f-c659eb71ec6d</vt:lpwstr>
  </property>
  <property fmtid="{D5CDD505-2E9C-101B-9397-08002B2CF9AE}" pid="12" name="MSIP_Label_767387f4-1cc2-4c86-8a36-56148ba74ad7_Extended_MSFT_Method">
    <vt:lpwstr>Standard</vt:lpwstr>
  </property>
  <property fmtid="{D5CDD505-2E9C-101B-9397-08002B2CF9AE}" pid="13" name="MSIP_Label_c090053c-c0ee-4153-9f8f-c659eb71ec6d_Enabled">
    <vt:lpwstr>True</vt:lpwstr>
  </property>
  <property fmtid="{D5CDD505-2E9C-101B-9397-08002B2CF9AE}" pid="14" name="MSIP_Label_c090053c-c0ee-4153-9f8f-c659eb71ec6d_SiteId">
    <vt:lpwstr>44597b5c-59e5-43d6-8168-d99e3caba933</vt:lpwstr>
  </property>
  <property fmtid="{D5CDD505-2E9C-101B-9397-08002B2CF9AE}" pid="15" name="MSIP_Label_c090053c-c0ee-4153-9f8f-c659eb71ec6d_SetDate">
    <vt:lpwstr>2024-08-05T10:38:21Z</vt:lpwstr>
  </property>
  <property fmtid="{D5CDD505-2E9C-101B-9397-08002B2CF9AE}" pid="16" name="MSIP_Label_c090053c-c0ee-4153-9f8f-c659eb71ec6d_Name">
    <vt:lpwstr>Client</vt:lpwstr>
  </property>
  <property fmtid="{D5CDD505-2E9C-101B-9397-08002B2CF9AE}" pid="17" name="MSIP_Label_c090053c-c0ee-4153-9f8f-c659eb71ec6d_ActionId">
    <vt:lpwstr>bc352c96-a641-426b-908d-39f0640a5e76</vt:lpwstr>
  </property>
  <property fmtid="{D5CDD505-2E9C-101B-9397-08002B2CF9AE}" pid="18" name="MSIP_Label_c090053c-c0ee-4153-9f8f-c659eb71ec6d_Extended_MSFT_Method">
    <vt:lpwstr>Standard</vt:lpwstr>
  </property>
  <property fmtid="{D5CDD505-2E9C-101B-9397-08002B2CF9AE}" pid="19" name="Sensitivity">
    <vt:lpwstr>Client \ Client Default Client</vt:lpwstr>
  </property>
  <property fmtid="{D5CDD505-2E9C-101B-9397-08002B2CF9AE}" pid="20" name="xd_Signature">
    <vt:bool>false</vt:bool>
  </property>
  <property fmtid="{D5CDD505-2E9C-101B-9397-08002B2CF9AE}" pid="21" name="xd_ProgID">
    <vt:lpwstr/>
  </property>
  <property fmtid="{D5CDD505-2E9C-101B-9397-08002B2CF9AE}" pid="22" name="_SourceUrl">
    <vt:lpwstr/>
  </property>
  <property fmtid="{D5CDD505-2E9C-101B-9397-08002B2CF9AE}" pid="23" name="_SharedFileIndex">
    <vt:lpwstr/>
  </property>
  <property fmtid="{D5CDD505-2E9C-101B-9397-08002B2CF9AE}" pid="24" name="ComplianceAssetId">
    <vt:lpwstr/>
  </property>
  <property fmtid="{D5CDD505-2E9C-101B-9397-08002B2CF9AE}" pid="25" name="TemplateUrl">
    <vt:lpwstr/>
  </property>
  <property fmtid="{D5CDD505-2E9C-101B-9397-08002B2CF9AE}" pid="26" name="TriggerFlowInfo">
    <vt:lpwstr/>
  </property>
  <property fmtid="{D5CDD505-2E9C-101B-9397-08002B2CF9AE}" pid="27" name="EDC Solutions Initiative">
    <vt:lpwstr>1104;#-|711a9788-28b3-42be-bbf4-0aaab63f2f34;#1102;#Administration|9859b79d-0c00-4002-aa12-b87298161e10;#1106;#IT|757ee171-07cd-4d7c-9173-1f2063424d60</vt:lpwstr>
  </property>
  <property fmtid="{D5CDD505-2E9C-101B-9397-08002B2CF9AE}" pid="28" name="EDC_x0020_Solutions_x0020_Initiative">
    <vt:lpwstr>1104;#-|711a9788-28b3-42be-bbf4-0aaab63f2f34;#1102;#Administration|9859b79d-0c00-4002-aa12-b87298161e10;#1106;#IT|757ee171-07cd-4d7c-9173-1f2063424d60</vt:lpwstr>
  </property>
  <property fmtid="{D5CDD505-2E9C-101B-9397-08002B2CF9AE}" pid="29" name="MediaServiceImageTags">
    <vt:lpwstr/>
  </property>
</Properties>
</file>